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Glacial Indifference" panose="020B0604020202020204" charset="0"/>
      <p:regular r:id="rId24"/>
    </p:embeddedFont>
    <p:embeddedFont>
      <p:font typeface="Glacial Indifference Bold" panose="020B0604020202020204" charset="0"/>
      <p:regular r:id="rId25"/>
    </p:embeddedFont>
    <p:embeddedFont>
      <p:font typeface="The Seasons" panose="020B0604020202020204" charset="0"/>
      <p:regular r:id="rId26"/>
    </p:embeddedFont>
    <p:embeddedFont>
      <p:font typeface="The Seasons Bold" panose="020B0604020202020204" charset="0"/>
      <p:regular r:id="rId27"/>
    </p:embeddedFont>
    <p:embeddedFont>
      <p:font typeface="Times New Roman Bold" panose="02020803070505020304" pitchFamily="18" charset="0"/>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2386" y="8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20571"/>
            <a:ext cx="16182413" cy="1241699"/>
            <a:chOff x="0" y="0"/>
            <a:chExt cx="21576550" cy="1655598"/>
          </a:xfrm>
        </p:grpSpPr>
        <p:sp>
          <p:nvSpPr>
            <p:cNvPr id="3" name="Freeform 3"/>
            <p:cNvSpPr/>
            <p:nvPr/>
          </p:nvSpPr>
          <p:spPr>
            <a:xfrm>
              <a:off x="0" y="-142809"/>
              <a:ext cx="1931510" cy="1941216"/>
            </a:xfrm>
            <a:custGeom>
              <a:avLst/>
              <a:gdLst/>
              <a:ahLst/>
              <a:cxnLst/>
              <a:rect l="l" t="t" r="r" b="b"/>
              <a:pathLst>
                <a:path w="1931510" h="1941216">
                  <a:moveTo>
                    <a:pt x="0" y="0"/>
                  </a:moveTo>
                  <a:lnTo>
                    <a:pt x="1931510" y="0"/>
                  </a:lnTo>
                  <a:lnTo>
                    <a:pt x="1931510" y="1941216"/>
                  </a:lnTo>
                  <a:lnTo>
                    <a:pt x="0" y="1941216"/>
                  </a:lnTo>
                  <a:lnTo>
                    <a:pt x="0" y="0"/>
                  </a:lnTo>
                  <a:close/>
                </a:path>
              </a:pathLst>
            </a:custGeom>
            <a:blipFill>
              <a:blip r:embed="rId2"/>
              <a:stretch>
                <a:fillRect/>
              </a:stretch>
            </a:blipFill>
          </p:spPr>
        </p:sp>
        <p:sp>
          <p:nvSpPr>
            <p:cNvPr id="4" name="TextBox 4"/>
            <p:cNvSpPr txBox="1"/>
            <p:nvPr/>
          </p:nvSpPr>
          <p:spPr>
            <a:xfrm>
              <a:off x="1931510" y="140617"/>
              <a:ext cx="19645040" cy="1324998"/>
            </a:xfrm>
            <a:prstGeom prst="rect">
              <a:avLst/>
            </a:prstGeom>
          </p:spPr>
          <p:txBody>
            <a:bodyPr lIns="0" tIns="0" rIns="0" bIns="0" rtlCol="0" anchor="t">
              <a:spAutoFit/>
            </a:bodyPr>
            <a:lstStyle/>
            <a:p>
              <a:pPr algn="ctr">
                <a:lnSpc>
                  <a:spcPts val="4346"/>
                </a:lnSpc>
              </a:pPr>
              <a:r>
                <a:rPr lang="en-US" sz="3104" spc="183">
                  <a:solidFill>
                    <a:srgbClr val="1F2933"/>
                  </a:solidFill>
                  <a:latin typeface="Times New Roman"/>
                  <a:ea typeface="Times New Roman"/>
                  <a:cs typeface="Times New Roman"/>
                  <a:sym typeface="Times New Roman"/>
                </a:rPr>
                <a:t>VIDYAVARDHINI’S COLLEGE OF ENGINEERING AND TECHOLOGY</a:t>
              </a:r>
            </a:p>
            <a:p>
              <a:pPr algn="ctr">
                <a:lnSpc>
                  <a:spcPts val="3444"/>
                </a:lnSpc>
              </a:pPr>
              <a:r>
                <a:rPr lang="en-US" sz="2460" spc="123">
                  <a:solidFill>
                    <a:srgbClr val="1F2933"/>
                  </a:solidFill>
                  <a:latin typeface="Times New Roman"/>
                  <a:ea typeface="Times New Roman"/>
                  <a:cs typeface="Times New Roman"/>
                  <a:sym typeface="Times New Roman"/>
                </a:rPr>
                <a:t>K.T. MARG VASAI ROAD, DIST. PALGHAR - 401202</a:t>
              </a:r>
            </a:p>
          </p:txBody>
        </p:sp>
      </p:grpSp>
      <p:sp>
        <p:nvSpPr>
          <p:cNvPr id="5" name="TextBox 5"/>
          <p:cNvSpPr txBox="1"/>
          <p:nvPr/>
        </p:nvSpPr>
        <p:spPr>
          <a:xfrm>
            <a:off x="2091342" y="4573506"/>
            <a:ext cx="14105317" cy="3029362"/>
          </a:xfrm>
          <a:prstGeom prst="rect">
            <a:avLst/>
          </a:prstGeom>
        </p:spPr>
        <p:txBody>
          <a:bodyPr lIns="0" tIns="0" rIns="0" bIns="0" rtlCol="0" anchor="t">
            <a:spAutoFit/>
          </a:bodyPr>
          <a:lstStyle/>
          <a:p>
            <a:pPr algn="ctr">
              <a:lnSpc>
                <a:spcPts val="12004"/>
              </a:lnSpc>
            </a:pPr>
            <a:r>
              <a:rPr lang="en-US" sz="8574" b="1">
                <a:solidFill>
                  <a:srgbClr val="1F2933"/>
                </a:solidFill>
                <a:latin typeface="The Seasons Bold"/>
                <a:ea typeface="The Seasons Bold"/>
                <a:cs typeface="The Seasons Bold"/>
                <a:sym typeface="The Seasons Bold"/>
              </a:rPr>
              <a:t>Prediction of ADHD using</a:t>
            </a:r>
          </a:p>
          <a:p>
            <a:pPr algn="ctr">
              <a:lnSpc>
                <a:spcPts val="12004"/>
              </a:lnSpc>
            </a:pPr>
            <a:r>
              <a:rPr lang="en-US" sz="8574" b="1">
                <a:solidFill>
                  <a:srgbClr val="1F2933"/>
                </a:solidFill>
                <a:latin typeface="The Seasons Bold"/>
                <a:ea typeface="The Seasons Bold"/>
                <a:cs typeface="The Seasons Bold"/>
                <a:sym typeface="The Seasons Bold"/>
              </a:rPr>
              <a:t>Machine Learning</a:t>
            </a:r>
          </a:p>
        </p:txBody>
      </p:sp>
      <p:sp>
        <p:nvSpPr>
          <p:cNvPr id="6" name="TextBox 6"/>
          <p:cNvSpPr txBox="1"/>
          <p:nvPr/>
        </p:nvSpPr>
        <p:spPr>
          <a:xfrm>
            <a:off x="3057647" y="3086668"/>
            <a:ext cx="12172706" cy="946149"/>
          </a:xfrm>
          <a:prstGeom prst="rect">
            <a:avLst/>
          </a:prstGeom>
        </p:spPr>
        <p:txBody>
          <a:bodyPr lIns="0" tIns="0" rIns="0" bIns="0" rtlCol="0" anchor="t">
            <a:spAutoFit/>
          </a:bodyPr>
          <a:lstStyle/>
          <a:p>
            <a:pPr algn="ctr">
              <a:lnSpc>
                <a:spcPts val="7700"/>
              </a:lnSpc>
            </a:pPr>
            <a:r>
              <a:rPr lang="en-US" sz="5500">
                <a:solidFill>
                  <a:srgbClr val="1F2933"/>
                </a:solidFill>
                <a:latin typeface="The Seasons"/>
                <a:ea typeface="The Seasons"/>
                <a:cs typeface="The Seasons"/>
                <a:sym typeface="The Seasons"/>
              </a:rPr>
              <a:t>TOPIC</a:t>
            </a:r>
          </a:p>
        </p:txBody>
      </p:sp>
      <p:sp>
        <p:nvSpPr>
          <p:cNvPr id="7" name="TextBox 7"/>
          <p:cNvSpPr txBox="1"/>
          <p:nvPr/>
        </p:nvSpPr>
        <p:spPr>
          <a:xfrm>
            <a:off x="3371366" y="1638445"/>
            <a:ext cx="11858987" cy="612859"/>
          </a:xfrm>
          <a:prstGeom prst="rect">
            <a:avLst/>
          </a:prstGeom>
        </p:spPr>
        <p:txBody>
          <a:bodyPr lIns="0" tIns="0" rIns="0" bIns="0" rtlCol="0" anchor="t">
            <a:spAutoFit/>
          </a:bodyPr>
          <a:lstStyle/>
          <a:p>
            <a:pPr algn="ctr">
              <a:lnSpc>
                <a:spcPts val="4545"/>
              </a:lnSpc>
              <a:spcBef>
                <a:spcPct val="0"/>
              </a:spcBef>
            </a:pPr>
            <a:r>
              <a:rPr lang="en-US" sz="3246" b="1">
                <a:solidFill>
                  <a:srgbClr val="1F2933"/>
                </a:solidFill>
                <a:latin typeface="Times New Roman Bold"/>
                <a:ea typeface="Times New Roman Bold"/>
                <a:cs typeface="Times New Roman Bold"/>
                <a:sym typeface="Times New Roman Bold"/>
              </a:rPr>
              <a:t>Department of Artificial Intelligence and Data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876300"/>
            <a:ext cx="6241378" cy="1299655"/>
          </a:xfrm>
          <a:prstGeom prst="rect">
            <a:avLst/>
          </a:prstGeom>
        </p:spPr>
        <p:txBody>
          <a:bodyPr lIns="0" tIns="0" rIns="0" bIns="0" rtlCol="0" anchor="t">
            <a:spAutoFit/>
          </a:bodyPr>
          <a:lstStyle/>
          <a:p>
            <a:pPr algn="ctr">
              <a:lnSpc>
                <a:spcPts val="10440"/>
              </a:lnSpc>
            </a:pPr>
            <a:r>
              <a:rPr lang="en-US" sz="7457" b="1">
                <a:solidFill>
                  <a:srgbClr val="1F2933"/>
                </a:solidFill>
                <a:latin typeface="The Seasons Bold"/>
                <a:ea typeface="The Seasons Bold"/>
                <a:cs typeface="The Seasons Bold"/>
                <a:sym typeface="The Seasons Bold"/>
              </a:rPr>
              <a:t>Research Gap</a:t>
            </a:r>
          </a:p>
        </p:txBody>
      </p:sp>
      <p:sp>
        <p:nvSpPr>
          <p:cNvPr id="3" name="TextBox 3"/>
          <p:cNvSpPr txBox="1"/>
          <p:nvPr/>
        </p:nvSpPr>
        <p:spPr>
          <a:xfrm>
            <a:off x="1028700" y="3146935"/>
            <a:ext cx="16669159" cy="4568207"/>
          </a:xfrm>
          <a:prstGeom prst="rect">
            <a:avLst/>
          </a:prstGeom>
        </p:spPr>
        <p:txBody>
          <a:bodyPr lIns="0" tIns="0" rIns="0" bIns="0" rtlCol="0" anchor="t">
            <a:spAutoFit/>
          </a:bodyPr>
          <a:lstStyle/>
          <a:p>
            <a:pPr marL="922827" lvl="1" indent="-461413" algn="just">
              <a:lnSpc>
                <a:spcPts val="5984"/>
              </a:lnSpc>
              <a:buFont typeface="Arial"/>
              <a:buChar char="•"/>
            </a:pPr>
            <a:r>
              <a:rPr lang="en-US" sz="4274">
                <a:solidFill>
                  <a:srgbClr val="1F2933"/>
                </a:solidFill>
                <a:latin typeface="Times New Roman"/>
                <a:ea typeface="Times New Roman"/>
                <a:cs typeface="Times New Roman"/>
                <a:sym typeface="Times New Roman"/>
              </a:rPr>
              <a:t>There  are many works related to ADHD Prediction  with use of EEG Signal but all they have use are upto 2 to 5 channels to predict the data, </a:t>
            </a:r>
            <a:r>
              <a:rPr lang="en-US" sz="4274" b="1">
                <a:solidFill>
                  <a:srgbClr val="1F2933"/>
                </a:solidFill>
                <a:latin typeface="Times New Roman Bold"/>
                <a:ea typeface="Times New Roman Bold"/>
                <a:cs typeface="Times New Roman Bold"/>
                <a:sym typeface="Times New Roman Bold"/>
              </a:rPr>
              <a:t>with accuracy of 50 % to 60%</a:t>
            </a:r>
          </a:p>
          <a:p>
            <a:pPr marL="922827" lvl="1" indent="-461413" algn="just">
              <a:lnSpc>
                <a:spcPts val="5984"/>
              </a:lnSpc>
              <a:buFont typeface="Arial"/>
              <a:buChar char="•"/>
            </a:pPr>
            <a:r>
              <a:rPr lang="en-US" sz="4274">
                <a:solidFill>
                  <a:srgbClr val="1F2933"/>
                </a:solidFill>
                <a:latin typeface="Times New Roman"/>
                <a:ea typeface="Times New Roman"/>
                <a:cs typeface="Times New Roman"/>
                <a:sym typeface="Times New Roman"/>
              </a:rPr>
              <a:t>Our Project is using all the 19 channels to predict the data which makes a difference in our project which is efficiency, As the model is using all the 19 channels with having </a:t>
            </a:r>
            <a:r>
              <a:rPr lang="en-US" sz="4274" b="1">
                <a:solidFill>
                  <a:srgbClr val="1F2933"/>
                </a:solidFill>
                <a:latin typeface="Times New Roman Bold"/>
                <a:ea typeface="Times New Roman Bold"/>
                <a:cs typeface="Times New Roman Bold"/>
                <a:sym typeface="Times New Roman Bold"/>
              </a:rPr>
              <a:t>accuracy upto 95% and above.</a:t>
            </a:r>
          </a:p>
        </p:txBody>
      </p:sp>
      <p:sp>
        <p:nvSpPr>
          <p:cNvPr id="4" name="Freeform 4"/>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1898480" y="1602328"/>
            <a:ext cx="14491041" cy="8206473"/>
            <a:chOff x="0" y="0"/>
            <a:chExt cx="19321388" cy="10941964"/>
          </a:xfrm>
        </p:grpSpPr>
        <p:sp>
          <p:nvSpPr>
            <p:cNvPr id="3" name="Freeform 3"/>
            <p:cNvSpPr/>
            <p:nvPr/>
          </p:nvSpPr>
          <p:spPr>
            <a:xfrm>
              <a:off x="2" y="25400"/>
              <a:ext cx="19321352" cy="10916564"/>
            </a:xfrm>
            <a:custGeom>
              <a:avLst/>
              <a:gdLst/>
              <a:ahLst/>
              <a:cxnLst/>
              <a:rect l="l" t="t" r="r" b="b"/>
              <a:pathLst>
                <a:path w="19321352" h="10916564">
                  <a:moveTo>
                    <a:pt x="0" y="0"/>
                  </a:moveTo>
                  <a:lnTo>
                    <a:pt x="19321352" y="0"/>
                  </a:lnTo>
                  <a:lnTo>
                    <a:pt x="19321352" y="10916564"/>
                  </a:lnTo>
                  <a:lnTo>
                    <a:pt x="0" y="10916564"/>
                  </a:lnTo>
                  <a:lnTo>
                    <a:pt x="0" y="0"/>
                  </a:lnTo>
                  <a:close/>
                </a:path>
              </a:pathLst>
            </a:custGeom>
            <a:blipFill>
              <a:blip r:embed="rId2"/>
              <a:stretch>
                <a:fillRect/>
              </a:stretch>
            </a:blipFill>
          </p:spPr>
        </p:sp>
        <p:sp>
          <p:nvSpPr>
            <p:cNvPr id="4" name="AutoShape 4"/>
            <p:cNvSpPr/>
            <p:nvPr/>
          </p:nvSpPr>
          <p:spPr>
            <a:xfrm flipV="1">
              <a:off x="33" y="25400"/>
              <a:ext cx="19321321" cy="25400"/>
            </a:xfrm>
            <a:prstGeom prst="line">
              <a:avLst/>
            </a:prstGeom>
            <a:ln w="50800" cap="flat">
              <a:solidFill>
                <a:srgbClr val="000000"/>
              </a:solidFill>
              <a:prstDash val="solid"/>
              <a:headEnd type="none" w="sm" len="sm"/>
              <a:tailEnd type="none" w="sm" len="sm"/>
            </a:ln>
          </p:spPr>
        </p:sp>
      </p:grpSp>
      <p:sp>
        <p:nvSpPr>
          <p:cNvPr id="5" name="TextBox 5"/>
          <p:cNvSpPr txBox="1"/>
          <p:nvPr/>
        </p:nvSpPr>
        <p:spPr>
          <a:xfrm>
            <a:off x="3452502" y="302672"/>
            <a:ext cx="12172706" cy="1299655"/>
          </a:xfrm>
          <a:prstGeom prst="rect">
            <a:avLst/>
          </a:prstGeom>
        </p:spPr>
        <p:txBody>
          <a:bodyPr lIns="0" tIns="0" rIns="0" bIns="0" rtlCol="0" anchor="t">
            <a:spAutoFit/>
          </a:bodyPr>
          <a:lstStyle/>
          <a:p>
            <a:pPr algn="ctr">
              <a:lnSpc>
                <a:spcPts val="10440"/>
              </a:lnSpc>
            </a:pPr>
            <a:r>
              <a:rPr lang="en-US" sz="7457" b="1">
                <a:solidFill>
                  <a:srgbClr val="1F2933"/>
                </a:solidFill>
                <a:latin typeface="The Seasons Bold"/>
                <a:ea typeface="The Seasons Bold"/>
                <a:cs typeface="The Seasons Bold"/>
                <a:sym typeface="The Seasons Bold"/>
              </a:rPr>
              <a:t>Literature  Survey</a:t>
            </a:r>
          </a:p>
        </p:txBody>
      </p:sp>
      <p:sp>
        <p:nvSpPr>
          <p:cNvPr id="6" name="Freeform 6"/>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3"/>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545580"/>
            <a:ext cx="14144097" cy="1782505"/>
          </a:xfrm>
          <a:prstGeom prst="rect">
            <a:avLst/>
          </a:prstGeom>
        </p:spPr>
        <p:txBody>
          <a:bodyPr lIns="0" tIns="0" rIns="0" bIns="0" rtlCol="0" anchor="t">
            <a:spAutoFit/>
          </a:bodyPr>
          <a:lstStyle/>
          <a:p>
            <a:pPr algn="l">
              <a:lnSpc>
                <a:spcPts val="6727"/>
              </a:lnSpc>
            </a:pPr>
            <a:r>
              <a:rPr lang="en-US" sz="6727" b="1">
                <a:solidFill>
                  <a:srgbClr val="1F2933"/>
                </a:solidFill>
                <a:latin typeface="The Seasons Bold"/>
                <a:ea typeface="The Seasons Bold"/>
                <a:cs typeface="The Seasons Bold"/>
                <a:sym typeface="The Seasons Bold"/>
              </a:rPr>
              <a:t>Hardware  and  Software Requirments ?</a:t>
            </a:r>
          </a:p>
        </p:txBody>
      </p:sp>
      <p:sp>
        <p:nvSpPr>
          <p:cNvPr id="3" name="Freeform 3"/>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p:spPr>
      </p:sp>
      <p:sp>
        <p:nvSpPr>
          <p:cNvPr id="4" name="TextBox 4"/>
          <p:cNvSpPr txBox="1"/>
          <p:nvPr/>
        </p:nvSpPr>
        <p:spPr>
          <a:xfrm>
            <a:off x="1013460" y="2667464"/>
            <a:ext cx="16476467" cy="7234545"/>
          </a:xfrm>
          <a:prstGeom prst="rect">
            <a:avLst/>
          </a:prstGeom>
        </p:spPr>
        <p:txBody>
          <a:bodyPr wrap="square" lIns="0" tIns="0" rIns="0" bIns="0" rtlCol="0" anchor="t">
            <a:spAutoFit/>
          </a:bodyPr>
          <a:lstStyle/>
          <a:p>
            <a:pPr algn="just">
              <a:lnSpc>
                <a:spcPts val="3666"/>
              </a:lnSpc>
            </a:pPr>
            <a:r>
              <a:rPr lang="en-US" sz="2618" b="1" dirty="0">
                <a:solidFill>
                  <a:srgbClr val="1F2933"/>
                </a:solidFill>
                <a:latin typeface="Times New Roman Bold"/>
                <a:ea typeface="Times New Roman Bold"/>
                <a:cs typeface="Times New Roman Bold"/>
                <a:sym typeface="Times New Roman Bold"/>
              </a:rPr>
              <a:t>Hardware Details:</a:t>
            </a:r>
          </a:p>
          <a:p>
            <a:pPr marL="565417" lvl="1" indent="-282709" algn="just">
              <a:lnSpc>
                <a:spcPts val="3666"/>
              </a:lnSpc>
              <a:spcBef>
                <a:spcPct val="0"/>
              </a:spcBef>
              <a:buFont typeface="Arial"/>
              <a:buChar char="•"/>
            </a:pPr>
            <a:r>
              <a:rPr lang="en-US" sz="2618" b="1" dirty="0">
                <a:solidFill>
                  <a:srgbClr val="1F2933"/>
                </a:solidFill>
                <a:latin typeface="Times New Roman Bold"/>
                <a:ea typeface="Times New Roman Bold"/>
                <a:cs typeface="Times New Roman Bold"/>
                <a:sym typeface="Times New Roman Bold"/>
              </a:rPr>
              <a:t>Laptop with a minimum of 8 GB RAM and 512 GB storage.</a:t>
            </a:r>
          </a:p>
          <a:p>
            <a:pPr marL="565417" lvl="1" indent="-282709" algn="just">
              <a:lnSpc>
                <a:spcPts val="3666"/>
              </a:lnSpc>
              <a:spcBef>
                <a:spcPct val="0"/>
              </a:spcBef>
              <a:buFont typeface="Arial"/>
              <a:buChar char="•"/>
            </a:pPr>
            <a:r>
              <a:rPr lang="en-US" sz="2618" b="1" dirty="0">
                <a:solidFill>
                  <a:srgbClr val="1F2933"/>
                </a:solidFill>
                <a:latin typeface="Times New Roman Bold"/>
                <a:ea typeface="Times New Roman Bold"/>
                <a:cs typeface="Times New Roman Bold"/>
                <a:sym typeface="Times New Roman Bold"/>
              </a:rPr>
              <a:t>Good internet connection.</a:t>
            </a:r>
          </a:p>
          <a:p>
            <a:pPr marL="565417" lvl="1" indent="-282709" algn="just">
              <a:lnSpc>
                <a:spcPts val="3666"/>
              </a:lnSpc>
              <a:spcBef>
                <a:spcPct val="0"/>
              </a:spcBef>
              <a:buFont typeface="Arial"/>
              <a:buChar char="•"/>
            </a:pPr>
            <a:endParaRPr lang="en-US" sz="2618" b="1" dirty="0">
              <a:solidFill>
                <a:srgbClr val="1F2933"/>
              </a:solidFill>
              <a:latin typeface="Times New Roman Bold"/>
              <a:ea typeface="Times New Roman Bold"/>
              <a:cs typeface="Times New Roman Bold"/>
              <a:sym typeface="Times New Roman Bold"/>
            </a:endParaRPr>
          </a:p>
          <a:p>
            <a:pPr algn="just">
              <a:lnSpc>
                <a:spcPts val="3666"/>
              </a:lnSpc>
              <a:spcBef>
                <a:spcPct val="0"/>
              </a:spcBef>
            </a:pPr>
            <a:r>
              <a:rPr lang="en-US" sz="2618" b="1" dirty="0">
                <a:solidFill>
                  <a:srgbClr val="1F2933"/>
                </a:solidFill>
                <a:latin typeface="Times New Roman Bold"/>
                <a:ea typeface="Times New Roman Bold"/>
                <a:cs typeface="Times New Roman Bold"/>
                <a:sym typeface="Times New Roman Bold"/>
              </a:rPr>
              <a:t>Software Details:</a:t>
            </a:r>
          </a:p>
          <a:p>
            <a:pPr marL="565417" lvl="1" indent="-282709" algn="just">
              <a:lnSpc>
                <a:spcPts val="3666"/>
              </a:lnSpc>
              <a:spcBef>
                <a:spcPct val="0"/>
              </a:spcBef>
              <a:buAutoNum type="arabicPeriod"/>
            </a:pPr>
            <a:r>
              <a:rPr lang="en-US" sz="2618" b="1" dirty="0">
                <a:solidFill>
                  <a:srgbClr val="1F2933"/>
                </a:solidFill>
                <a:latin typeface="Times New Roman Bold"/>
                <a:ea typeface="Times New Roman Bold"/>
                <a:cs typeface="Times New Roman Bold"/>
                <a:sym typeface="Times New Roman Bold"/>
              </a:rPr>
              <a:t>Programming Languages:</a:t>
            </a:r>
          </a:p>
          <a:p>
            <a:pPr marL="1130835" lvl="2" indent="-376945" algn="just">
              <a:lnSpc>
                <a:spcPts val="3666"/>
              </a:lnSpc>
              <a:spcBef>
                <a:spcPct val="0"/>
              </a:spcBef>
              <a:buFont typeface="Arial"/>
              <a:buChar char="⚬"/>
            </a:pPr>
            <a:r>
              <a:rPr lang="en-US" sz="2618" b="1" dirty="0">
                <a:solidFill>
                  <a:srgbClr val="1F2933"/>
                </a:solidFill>
                <a:latin typeface="Times New Roman Bold"/>
                <a:ea typeface="Times New Roman Bold"/>
                <a:cs typeface="Times New Roman Bold"/>
                <a:sym typeface="Times New Roman Bold"/>
              </a:rPr>
              <a:t>Python: For data processing, analysis, and visualization using its rich library ecosystem.</a:t>
            </a:r>
          </a:p>
          <a:p>
            <a:pPr marL="565417" lvl="1" indent="-282709" algn="just">
              <a:lnSpc>
                <a:spcPts val="3666"/>
              </a:lnSpc>
              <a:spcBef>
                <a:spcPct val="0"/>
              </a:spcBef>
              <a:buAutoNum type="arabicPeriod"/>
            </a:pPr>
            <a:r>
              <a:rPr lang="en-US" sz="2618" b="1" dirty="0">
                <a:solidFill>
                  <a:srgbClr val="1F2933"/>
                </a:solidFill>
                <a:latin typeface="Times New Roman Bold"/>
                <a:ea typeface="Times New Roman Bold"/>
                <a:cs typeface="Times New Roman Bold"/>
                <a:sym typeface="Times New Roman Bold"/>
              </a:rPr>
              <a:t>Data Visualization Libraries:</a:t>
            </a:r>
          </a:p>
          <a:p>
            <a:pPr marL="1130835" lvl="2" indent="-376945" algn="just">
              <a:lnSpc>
                <a:spcPts val="3666"/>
              </a:lnSpc>
              <a:spcBef>
                <a:spcPct val="0"/>
              </a:spcBef>
              <a:buFont typeface="Arial"/>
              <a:buChar char="⚬"/>
            </a:pPr>
            <a:r>
              <a:rPr lang="en-US" sz="2618" b="1" dirty="0">
                <a:solidFill>
                  <a:srgbClr val="1F2933"/>
                </a:solidFill>
                <a:latin typeface="Times New Roman Bold"/>
                <a:ea typeface="Times New Roman Bold"/>
                <a:cs typeface="Times New Roman Bold"/>
                <a:sym typeface="Times New Roman Bold"/>
              </a:rPr>
              <a:t>Matplotlib: For static, interactive, and animated visualizations.</a:t>
            </a:r>
          </a:p>
          <a:p>
            <a:pPr marL="1130835" lvl="2" indent="-376945" algn="just">
              <a:lnSpc>
                <a:spcPts val="3666"/>
              </a:lnSpc>
              <a:spcBef>
                <a:spcPct val="0"/>
              </a:spcBef>
              <a:buFont typeface="Arial"/>
              <a:buChar char="⚬"/>
            </a:pPr>
            <a:r>
              <a:rPr lang="en-US" sz="2618" b="1" dirty="0">
                <a:solidFill>
                  <a:srgbClr val="1F2933"/>
                </a:solidFill>
                <a:latin typeface="Times New Roman Bold"/>
                <a:ea typeface="Times New Roman Bold"/>
                <a:cs typeface="Times New Roman Bold"/>
                <a:sym typeface="Times New Roman Bold"/>
              </a:rPr>
              <a:t>Seaborn: For statistical visualizations built on Matplotlib, simplifying complex visualizations.</a:t>
            </a:r>
          </a:p>
          <a:p>
            <a:pPr marL="565417" lvl="1" indent="-282709" algn="just">
              <a:lnSpc>
                <a:spcPts val="3666"/>
              </a:lnSpc>
              <a:spcBef>
                <a:spcPct val="0"/>
              </a:spcBef>
              <a:buAutoNum type="arabicPeriod"/>
            </a:pPr>
            <a:r>
              <a:rPr lang="en-US" sz="2618" b="1" dirty="0">
                <a:solidFill>
                  <a:srgbClr val="1F2933"/>
                </a:solidFill>
                <a:latin typeface="Times New Roman Bold"/>
                <a:ea typeface="Times New Roman Bold"/>
                <a:cs typeface="Times New Roman Bold"/>
                <a:sym typeface="Times New Roman Bold"/>
              </a:rPr>
              <a:t>Data Manipulation Libraries:</a:t>
            </a:r>
          </a:p>
          <a:p>
            <a:pPr marL="1130835" lvl="2" indent="-376945" algn="just">
              <a:lnSpc>
                <a:spcPts val="3666"/>
              </a:lnSpc>
              <a:spcBef>
                <a:spcPct val="0"/>
              </a:spcBef>
              <a:buFont typeface="Arial"/>
              <a:buChar char="⚬"/>
            </a:pPr>
            <a:r>
              <a:rPr lang="en-US" sz="2618" b="1" dirty="0">
                <a:solidFill>
                  <a:srgbClr val="1F2933"/>
                </a:solidFill>
                <a:latin typeface="Times New Roman Bold"/>
                <a:ea typeface="Times New Roman Bold"/>
                <a:cs typeface="Times New Roman Bold"/>
                <a:sym typeface="Times New Roman Bold"/>
              </a:rPr>
              <a:t>Pandas: For data manipulation and analysis with </a:t>
            </a:r>
            <a:r>
              <a:rPr lang="en-US" sz="2618" b="1" dirty="0" err="1">
                <a:solidFill>
                  <a:srgbClr val="1F2933"/>
                </a:solidFill>
                <a:latin typeface="Times New Roman Bold"/>
                <a:ea typeface="Times New Roman Bold"/>
                <a:cs typeface="Times New Roman Bold"/>
                <a:sym typeface="Times New Roman Bold"/>
              </a:rPr>
              <a:t>DataFrames</a:t>
            </a:r>
            <a:r>
              <a:rPr lang="en-US" sz="2618" b="1" dirty="0">
                <a:solidFill>
                  <a:srgbClr val="1F2933"/>
                </a:solidFill>
                <a:latin typeface="Times New Roman Bold"/>
                <a:ea typeface="Times New Roman Bold"/>
                <a:cs typeface="Times New Roman Bold"/>
                <a:sym typeface="Times New Roman Bold"/>
              </a:rPr>
              <a:t> for tabular data.</a:t>
            </a:r>
          </a:p>
          <a:p>
            <a:pPr marL="1130835" lvl="2" indent="-376945" algn="just">
              <a:lnSpc>
                <a:spcPts val="3666"/>
              </a:lnSpc>
              <a:spcBef>
                <a:spcPct val="0"/>
              </a:spcBef>
              <a:buFont typeface="Arial"/>
              <a:buChar char="⚬"/>
            </a:pPr>
            <a:r>
              <a:rPr lang="en-US" sz="2618" b="1" dirty="0">
                <a:solidFill>
                  <a:srgbClr val="1F2933"/>
                </a:solidFill>
                <a:latin typeface="Times New Roman Bold"/>
                <a:ea typeface="Times New Roman Bold"/>
                <a:cs typeface="Times New Roman Bold"/>
                <a:sym typeface="Times New Roman Bold"/>
              </a:rPr>
              <a:t>NumPy: For numerical computations with large, multi-dimensional arrays.</a:t>
            </a:r>
          </a:p>
          <a:p>
            <a:pPr marL="565417" lvl="1" indent="-282709" algn="just">
              <a:lnSpc>
                <a:spcPts val="3666"/>
              </a:lnSpc>
              <a:spcBef>
                <a:spcPct val="0"/>
              </a:spcBef>
              <a:buAutoNum type="arabicPeriod"/>
            </a:pPr>
            <a:r>
              <a:rPr lang="en-US" sz="2618" b="1" dirty="0">
                <a:solidFill>
                  <a:srgbClr val="1F2933"/>
                </a:solidFill>
                <a:latin typeface="Times New Roman Bold"/>
                <a:ea typeface="Times New Roman Bold"/>
                <a:cs typeface="Times New Roman Bold"/>
                <a:sym typeface="Times New Roman Bold"/>
              </a:rPr>
              <a:t>Integrated Development Environment (IDE):</a:t>
            </a:r>
          </a:p>
          <a:p>
            <a:pPr marL="1130835" lvl="2" indent="-376945" algn="just">
              <a:lnSpc>
                <a:spcPts val="3666"/>
              </a:lnSpc>
              <a:spcBef>
                <a:spcPct val="0"/>
              </a:spcBef>
              <a:buFont typeface="Arial"/>
              <a:buChar char="⚬"/>
            </a:pPr>
            <a:r>
              <a:rPr lang="en-US" sz="2618" b="1" dirty="0">
                <a:solidFill>
                  <a:srgbClr val="1F2933"/>
                </a:solidFill>
                <a:latin typeface="Times New Roman Bold"/>
                <a:ea typeface="Times New Roman Bold"/>
                <a:cs typeface="Times New Roman Bold"/>
                <a:sym typeface="Times New Roman Bold"/>
              </a:rPr>
              <a:t>Jupyter Notebook: For interactive coding and data visualization and enables easy sharing.</a:t>
            </a:r>
          </a:p>
          <a:p>
            <a:pPr algn="just">
              <a:lnSpc>
                <a:spcPts val="384"/>
              </a:lnSpc>
              <a:spcBef>
                <a:spcPct val="0"/>
              </a:spcBef>
            </a:pPr>
            <a:endParaRPr lang="en-US" sz="2618" b="1" dirty="0">
              <a:solidFill>
                <a:srgbClr val="1F2933"/>
              </a:solidFill>
              <a:latin typeface="Times New Roman Bold"/>
              <a:ea typeface="Times New Roman Bold"/>
              <a:cs typeface="Times New Roman Bold"/>
              <a:sym typeface="Times New Roman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876300"/>
            <a:ext cx="5939830" cy="1299655"/>
          </a:xfrm>
          <a:prstGeom prst="rect">
            <a:avLst/>
          </a:prstGeom>
        </p:spPr>
        <p:txBody>
          <a:bodyPr lIns="0" tIns="0" rIns="0" bIns="0" rtlCol="0" anchor="t">
            <a:spAutoFit/>
          </a:bodyPr>
          <a:lstStyle/>
          <a:p>
            <a:pPr algn="ctr">
              <a:lnSpc>
                <a:spcPts val="10440"/>
              </a:lnSpc>
              <a:spcBef>
                <a:spcPct val="0"/>
              </a:spcBef>
            </a:pPr>
            <a:r>
              <a:rPr lang="en-US" sz="7457" b="1">
                <a:solidFill>
                  <a:srgbClr val="000000"/>
                </a:solidFill>
                <a:latin typeface="The Seasons Bold"/>
                <a:ea typeface="The Seasons Bold"/>
                <a:cs typeface="The Seasons Bold"/>
                <a:sym typeface="The Seasons Bold"/>
              </a:rPr>
              <a:t>Future Scope </a:t>
            </a:r>
          </a:p>
        </p:txBody>
      </p:sp>
      <p:sp>
        <p:nvSpPr>
          <p:cNvPr id="3" name="TextBox 3"/>
          <p:cNvSpPr txBox="1"/>
          <p:nvPr/>
        </p:nvSpPr>
        <p:spPr>
          <a:xfrm>
            <a:off x="1028700" y="2997181"/>
            <a:ext cx="15517398" cy="4414488"/>
          </a:xfrm>
          <a:prstGeom prst="rect">
            <a:avLst/>
          </a:prstGeom>
        </p:spPr>
        <p:txBody>
          <a:bodyPr lIns="0" tIns="0" rIns="0" bIns="0" rtlCol="0" anchor="t">
            <a:spAutoFit/>
          </a:bodyPr>
          <a:lstStyle/>
          <a:p>
            <a:pPr algn="just">
              <a:lnSpc>
                <a:spcPts val="6588"/>
              </a:lnSpc>
            </a:pPr>
            <a:r>
              <a:rPr lang="en-US" sz="4705">
                <a:solidFill>
                  <a:srgbClr val="000000"/>
                </a:solidFill>
                <a:latin typeface="Times New Roman"/>
                <a:ea typeface="Times New Roman"/>
                <a:cs typeface="Times New Roman"/>
                <a:sym typeface="Times New Roman"/>
              </a:rPr>
              <a:t>This work uses the open-source dataset of EEG signal presented on IEEE website. The signals are processed in time domain only and frequency domain are left for future work. Only three features are used here and three machine learning methods (DT, RF and logistic) are compared.</a:t>
            </a:r>
          </a:p>
          <a:p>
            <a:pPr algn="just">
              <a:lnSpc>
                <a:spcPts val="1325"/>
              </a:lnSpc>
              <a:spcBef>
                <a:spcPct val="0"/>
              </a:spcBef>
            </a:pPr>
            <a:endParaRPr lang="en-US" sz="4705">
              <a:solidFill>
                <a:srgbClr val="000000"/>
              </a:solidFill>
              <a:latin typeface="Times New Roman"/>
              <a:ea typeface="Times New Roman"/>
              <a:cs typeface="Times New Roman"/>
              <a:sym typeface="Times New Roman"/>
            </a:endParaRPr>
          </a:p>
        </p:txBody>
      </p:sp>
      <p:sp>
        <p:nvSpPr>
          <p:cNvPr id="4" name="Freeform 4"/>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2688411" y="553526"/>
            <a:ext cx="2019719" cy="2019719"/>
          </a:xfrm>
          <a:custGeom>
            <a:avLst/>
            <a:gdLst/>
            <a:ahLst/>
            <a:cxnLst/>
            <a:rect l="l" t="t" r="r" b="b"/>
            <a:pathLst>
              <a:path w="2019719" h="2019719">
                <a:moveTo>
                  <a:pt x="0" y="0"/>
                </a:moveTo>
                <a:lnTo>
                  <a:pt x="2019719" y="0"/>
                </a:lnTo>
                <a:lnTo>
                  <a:pt x="2019719" y="2019719"/>
                </a:lnTo>
                <a:lnTo>
                  <a:pt x="0" y="2019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4"/>
            <a:stretch>
              <a:fillRect/>
            </a:stretch>
          </a:blipFill>
        </p:spPr>
      </p:sp>
      <p:sp>
        <p:nvSpPr>
          <p:cNvPr id="4" name="Freeform 4"/>
          <p:cNvSpPr/>
          <p:nvPr/>
        </p:nvSpPr>
        <p:spPr>
          <a:xfrm>
            <a:off x="1524752" y="3094774"/>
            <a:ext cx="7903427" cy="6629000"/>
          </a:xfrm>
          <a:custGeom>
            <a:avLst/>
            <a:gdLst/>
            <a:ahLst/>
            <a:cxnLst/>
            <a:rect l="l" t="t" r="r" b="b"/>
            <a:pathLst>
              <a:path w="7903427" h="6629000">
                <a:moveTo>
                  <a:pt x="0" y="0"/>
                </a:moveTo>
                <a:lnTo>
                  <a:pt x="7903427" y="0"/>
                </a:lnTo>
                <a:lnTo>
                  <a:pt x="7903427" y="6629000"/>
                </a:lnTo>
                <a:lnTo>
                  <a:pt x="0" y="6629000"/>
                </a:lnTo>
                <a:lnTo>
                  <a:pt x="0" y="0"/>
                </a:lnTo>
                <a:close/>
              </a:path>
            </a:pathLst>
          </a:custGeom>
          <a:blipFill>
            <a:blip r:embed="rId5"/>
            <a:stretch>
              <a:fillRect/>
            </a:stretch>
          </a:blipFill>
        </p:spPr>
      </p:sp>
      <p:sp>
        <p:nvSpPr>
          <p:cNvPr id="5" name="TextBox 5"/>
          <p:cNvSpPr txBox="1"/>
          <p:nvPr/>
        </p:nvSpPr>
        <p:spPr>
          <a:xfrm>
            <a:off x="1066800" y="876300"/>
            <a:ext cx="8819332" cy="1302195"/>
          </a:xfrm>
          <a:prstGeom prst="rect">
            <a:avLst/>
          </a:prstGeom>
        </p:spPr>
        <p:txBody>
          <a:bodyPr lIns="0" tIns="0" rIns="0" bIns="0" rtlCol="0" anchor="t">
            <a:spAutoFit/>
          </a:bodyPr>
          <a:lstStyle/>
          <a:p>
            <a:pPr algn="l">
              <a:lnSpc>
                <a:spcPts val="10440"/>
              </a:lnSpc>
            </a:pPr>
            <a:r>
              <a:rPr lang="en-US" sz="7457" b="1">
                <a:solidFill>
                  <a:srgbClr val="1F2933"/>
                </a:solidFill>
                <a:latin typeface="The Seasons Bold"/>
                <a:ea typeface="The Seasons Bold"/>
                <a:cs typeface="The Seasons Bold"/>
                <a:sym typeface="The Seasons Bold"/>
              </a:rPr>
              <a:t>Result &amp; Discussion</a:t>
            </a:r>
          </a:p>
        </p:txBody>
      </p:sp>
      <p:grpSp>
        <p:nvGrpSpPr>
          <p:cNvPr id="6" name="Group 6"/>
          <p:cNvGrpSpPr/>
          <p:nvPr/>
        </p:nvGrpSpPr>
        <p:grpSpPr>
          <a:xfrm>
            <a:off x="11158465" y="3094774"/>
            <a:ext cx="4817086" cy="6444429"/>
            <a:chOff x="0" y="0"/>
            <a:chExt cx="6422781" cy="8592571"/>
          </a:xfrm>
        </p:grpSpPr>
        <p:sp>
          <p:nvSpPr>
            <p:cNvPr id="7" name="Freeform 7"/>
            <p:cNvSpPr/>
            <p:nvPr/>
          </p:nvSpPr>
          <p:spPr>
            <a:xfrm>
              <a:off x="0" y="0"/>
              <a:ext cx="2169448" cy="7593067"/>
            </a:xfrm>
            <a:custGeom>
              <a:avLst/>
              <a:gdLst/>
              <a:ahLst/>
              <a:cxnLst/>
              <a:rect l="l" t="t" r="r" b="b"/>
              <a:pathLst>
                <a:path w="2169448" h="7593067">
                  <a:moveTo>
                    <a:pt x="0" y="0"/>
                  </a:moveTo>
                  <a:lnTo>
                    <a:pt x="2169448" y="0"/>
                  </a:lnTo>
                  <a:lnTo>
                    <a:pt x="2169448" y="7593067"/>
                  </a:lnTo>
                  <a:lnTo>
                    <a:pt x="0" y="7593067"/>
                  </a:lnTo>
                  <a:lnTo>
                    <a:pt x="0" y="0"/>
                  </a:lnTo>
                  <a:close/>
                </a:path>
              </a:pathLst>
            </a:custGeom>
            <a:blipFill>
              <a:blip r:embed="rId6"/>
              <a:stretch>
                <a:fillRect/>
              </a:stretch>
            </a:blipFill>
          </p:spPr>
        </p:sp>
        <p:sp>
          <p:nvSpPr>
            <p:cNvPr id="8" name="Freeform 8"/>
            <p:cNvSpPr/>
            <p:nvPr/>
          </p:nvSpPr>
          <p:spPr>
            <a:xfrm>
              <a:off x="4178148" y="184140"/>
              <a:ext cx="2244632" cy="7583651"/>
            </a:xfrm>
            <a:custGeom>
              <a:avLst/>
              <a:gdLst/>
              <a:ahLst/>
              <a:cxnLst/>
              <a:rect l="l" t="t" r="r" b="b"/>
              <a:pathLst>
                <a:path w="2244632" h="7583651">
                  <a:moveTo>
                    <a:pt x="0" y="0"/>
                  </a:moveTo>
                  <a:lnTo>
                    <a:pt x="2244633" y="0"/>
                  </a:lnTo>
                  <a:lnTo>
                    <a:pt x="2244633" y="7583651"/>
                  </a:lnTo>
                  <a:lnTo>
                    <a:pt x="0" y="7583651"/>
                  </a:lnTo>
                  <a:lnTo>
                    <a:pt x="0" y="0"/>
                  </a:lnTo>
                  <a:close/>
                </a:path>
              </a:pathLst>
            </a:custGeom>
            <a:blipFill>
              <a:blip r:embed="rId7"/>
              <a:stretch>
                <a:fillRect/>
              </a:stretch>
            </a:blipFill>
          </p:spPr>
        </p:sp>
        <p:sp>
          <p:nvSpPr>
            <p:cNvPr id="9" name="TextBox 9"/>
            <p:cNvSpPr txBox="1"/>
            <p:nvPr/>
          </p:nvSpPr>
          <p:spPr>
            <a:xfrm>
              <a:off x="221018" y="7682066"/>
              <a:ext cx="5976009" cy="910505"/>
            </a:xfrm>
            <a:prstGeom prst="rect">
              <a:avLst/>
            </a:prstGeom>
          </p:spPr>
          <p:txBody>
            <a:bodyPr lIns="0" tIns="0" rIns="0" bIns="0" rtlCol="0" anchor="t">
              <a:spAutoFit/>
            </a:bodyPr>
            <a:lstStyle/>
            <a:p>
              <a:pPr algn="ctr">
                <a:lnSpc>
                  <a:spcPts val="5629"/>
                </a:lnSpc>
                <a:spcBef>
                  <a:spcPct val="0"/>
                </a:spcBef>
              </a:pPr>
              <a:r>
                <a:rPr lang="en-US" sz="4020" b="1">
                  <a:solidFill>
                    <a:srgbClr val="1F2933"/>
                  </a:solidFill>
                  <a:latin typeface="The Seasons Bold"/>
                  <a:ea typeface="The Seasons Bold"/>
                  <a:cs typeface="The Seasons Bold"/>
                  <a:sym typeface="The Seasons Bold"/>
                </a:rPr>
                <a:t>.mat             .csv</a:t>
              </a:r>
            </a:p>
          </p:txBody>
        </p:sp>
        <p:sp>
          <p:nvSpPr>
            <p:cNvPr id="10" name="AutoShape 10"/>
            <p:cNvSpPr/>
            <p:nvPr/>
          </p:nvSpPr>
          <p:spPr>
            <a:xfrm>
              <a:off x="2758648" y="8205581"/>
              <a:ext cx="1328054" cy="0"/>
            </a:xfrm>
            <a:prstGeom prst="line">
              <a:avLst/>
            </a:prstGeom>
            <a:ln w="50800" cap="flat">
              <a:solidFill>
                <a:srgbClr val="000000"/>
              </a:solidFill>
              <a:prstDash val="solid"/>
              <a:headEnd type="none" w="sm" len="sm"/>
              <a:tailEnd type="triangle" w="lg" len="med"/>
            </a:ln>
          </p:spPr>
        </p:sp>
      </p:grpSp>
      <p:sp>
        <p:nvSpPr>
          <p:cNvPr id="11" name="TextBox 11"/>
          <p:cNvSpPr txBox="1"/>
          <p:nvPr/>
        </p:nvSpPr>
        <p:spPr>
          <a:xfrm>
            <a:off x="1066800" y="2384612"/>
            <a:ext cx="7137279" cy="339164"/>
          </a:xfrm>
          <a:prstGeom prst="rect">
            <a:avLst/>
          </a:prstGeom>
        </p:spPr>
        <p:txBody>
          <a:bodyPr lIns="0" tIns="0" rIns="0" bIns="0" rtlCol="0" anchor="t">
            <a:spAutoFit/>
          </a:bodyPr>
          <a:lstStyle/>
          <a:p>
            <a:pPr algn="l">
              <a:lnSpc>
                <a:spcPts val="2830"/>
              </a:lnSpc>
            </a:pPr>
            <a:r>
              <a:rPr lang="en-US" sz="2022" b="1" spc="101">
                <a:solidFill>
                  <a:srgbClr val="1F2933"/>
                </a:solidFill>
                <a:latin typeface="Glacial Indifference Bold"/>
                <a:ea typeface="Glacial Indifference Bold"/>
                <a:cs typeface="Glacial Indifference Bold"/>
                <a:sym typeface="Glacial Indifference Bold"/>
              </a:rPr>
              <a:t> </a:t>
            </a:r>
            <a:r>
              <a:rPr lang="en-US" sz="2022" b="1" u="sng" spc="101">
                <a:solidFill>
                  <a:srgbClr val="1F2933"/>
                </a:solidFill>
                <a:latin typeface="Glacial Indifference Bold"/>
                <a:ea typeface="Glacial Indifference Bold"/>
                <a:cs typeface="Glacial Indifference Bold"/>
                <a:sym typeface="Glacial Indifference Bold"/>
              </a:rPr>
              <a:t>File Conversion from .mat to .csv</a:t>
            </a:r>
            <a:r>
              <a:rPr lang="en-US" sz="2022" b="1" spc="101">
                <a:solidFill>
                  <a:srgbClr val="1F2933"/>
                </a:solidFill>
                <a:latin typeface="Glacial Indifference Bold"/>
                <a:ea typeface="Glacial Indifference Bold"/>
                <a:cs typeface="Glacial Indifference Bold"/>
                <a:sym typeface="Glacial Indifference Bold"/>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2688411" y="553526"/>
            <a:ext cx="2019719" cy="2019719"/>
          </a:xfrm>
          <a:custGeom>
            <a:avLst/>
            <a:gdLst/>
            <a:ahLst/>
            <a:cxnLst/>
            <a:rect l="l" t="t" r="r" b="b"/>
            <a:pathLst>
              <a:path w="2019719" h="2019719">
                <a:moveTo>
                  <a:pt x="0" y="0"/>
                </a:moveTo>
                <a:lnTo>
                  <a:pt x="2019719" y="0"/>
                </a:lnTo>
                <a:lnTo>
                  <a:pt x="2019719" y="2019719"/>
                </a:lnTo>
                <a:lnTo>
                  <a:pt x="0" y="2019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4"/>
            <a:stretch>
              <a:fillRect/>
            </a:stretch>
          </a:blipFill>
        </p:spPr>
      </p:sp>
      <p:sp>
        <p:nvSpPr>
          <p:cNvPr id="4" name="Freeform 4"/>
          <p:cNvSpPr/>
          <p:nvPr/>
        </p:nvSpPr>
        <p:spPr>
          <a:xfrm>
            <a:off x="792845" y="3120246"/>
            <a:ext cx="6665244" cy="6062153"/>
          </a:xfrm>
          <a:custGeom>
            <a:avLst/>
            <a:gdLst/>
            <a:ahLst/>
            <a:cxnLst/>
            <a:rect l="l" t="t" r="r" b="b"/>
            <a:pathLst>
              <a:path w="6665244" h="6062153">
                <a:moveTo>
                  <a:pt x="0" y="0"/>
                </a:moveTo>
                <a:lnTo>
                  <a:pt x="6665244" y="0"/>
                </a:lnTo>
                <a:lnTo>
                  <a:pt x="6665244" y="6062154"/>
                </a:lnTo>
                <a:lnTo>
                  <a:pt x="0" y="6062154"/>
                </a:lnTo>
                <a:lnTo>
                  <a:pt x="0" y="0"/>
                </a:lnTo>
                <a:close/>
              </a:path>
            </a:pathLst>
          </a:custGeom>
          <a:blipFill>
            <a:blip r:embed="rId5"/>
            <a:stretch>
              <a:fillRect l="-7476"/>
            </a:stretch>
          </a:blipFill>
        </p:spPr>
      </p:sp>
      <p:sp>
        <p:nvSpPr>
          <p:cNvPr id="5" name="TextBox 5"/>
          <p:cNvSpPr txBox="1"/>
          <p:nvPr/>
        </p:nvSpPr>
        <p:spPr>
          <a:xfrm>
            <a:off x="1066800" y="876300"/>
            <a:ext cx="8819332" cy="1299655"/>
          </a:xfrm>
          <a:prstGeom prst="rect">
            <a:avLst/>
          </a:prstGeom>
        </p:spPr>
        <p:txBody>
          <a:bodyPr lIns="0" tIns="0" rIns="0" bIns="0" rtlCol="0" anchor="t">
            <a:spAutoFit/>
          </a:bodyPr>
          <a:lstStyle/>
          <a:p>
            <a:pPr algn="l">
              <a:lnSpc>
                <a:spcPts val="10440"/>
              </a:lnSpc>
            </a:pPr>
            <a:r>
              <a:rPr lang="en-US" sz="7457" b="1">
                <a:solidFill>
                  <a:srgbClr val="1F2933"/>
                </a:solidFill>
                <a:latin typeface="The Seasons Bold"/>
                <a:ea typeface="The Seasons Bold"/>
                <a:cs typeface="The Seasons Bold"/>
                <a:sym typeface="The Seasons Bold"/>
              </a:rPr>
              <a:t>Result &amp; Discussion</a:t>
            </a:r>
          </a:p>
        </p:txBody>
      </p:sp>
      <p:sp>
        <p:nvSpPr>
          <p:cNvPr id="6" name="Freeform 6"/>
          <p:cNvSpPr/>
          <p:nvPr/>
        </p:nvSpPr>
        <p:spPr>
          <a:xfrm>
            <a:off x="7717451" y="4521848"/>
            <a:ext cx="9917092" cy="2925542"/>
          </a:xfrm>
          <a:custGeom>
            <a:avLst/>
            <a:gdLst/>
            <a:ahLst/>
            <a:cxnLst/>
            <a:rect l="l" t="t" r="r" b="b"/>
            <a:pathLst>
              <a:path w="9917092" h="2925542">
                <a:moveTo>
                  <a:pt x="0" y="0"/>
                </a:moveTo>
                <a:lnTo>
                  <a:pt x="9917092" y="0"/>
                </a:lnTo>
                <a:lnTo>
                  <a:pt x="9917092" y="2925542"/>
                </a:lnTo>
                <a:lnTo>
                  <a:pt x="0" y="2925542"/>
                </a:lnTo>
                <a:lnTo>
                  <a:pt x="0" y="0"/>
                </a:lnTo>
                <a:close/>
              </a:path>
            </a:pathLst>
          </a:custGeom>
          <a:blipFill>
            <a:blip r:embed="rId6"/>
            <a:stretch>
              <a:fillRect/>
            </a:stretch>
          </a:blipFill>
        </p:spPr>
      </p:sp>
      <p:sp>
        <p:nvSpPr>
          <p:cNvPr id="7" name="TextBox 7"/>
          <p:cNvSpPr txBox="1"/>
          <p:nvPr/>
        </p:nvSpPr>
        <p:spPr>
          <a:xfrm>
            <a:off x="1219200" y="2537012"/>
            <a:ext cx="7137279" cy="339164"/>
          </a:xfrm>
          <a:prstGeom prst="rect">
            <a:avLst/>
          </a:prstGeom>
        </p:spPr>
        <p:txBody>
          <a:bodyPr lIns="0" tIns="0" rIns="0" bIns="0" rtlCol="0" anchor="t">
            <a:spAutoFit/>
          </a:bodyPr>
          <a:lstStyle/>
          <a:p>
            <a:pPr algn="l">
              <a:lnSpc>
                <a:spcPts val="2830"/>
              </a:lnSpc>
            </a:pPr>
            <a:r>
              <a:rPr lang="en-US" sz="2022" u="sng" spc="101">
                <a:solidFill>
                  <a:srgbClr val="1F2933"/>
                </a:solidFill>
                <a:latin typeface="Glacial Indifference"/>
                <a:ea typeface="Glacial Indifference"/>
                <a:cs typeface="Glacial Indifference"/>
                <a:sym typeface="Glacial Indifference"/>
              </a:rPr>
              <a:t> </a:t>
            </a:r>
            <a:r>
              <a:rPr lang="en-US" sz="2022" b="1" u="sng" spc="101">
                <a:solidFill>
                  <a:srgbClr val="1F2933"/>
                </a:solidFill>
                <a:latin typeface="Glacial Indifference Bold"/>
                <a:ea typeface="Glacial Indifference Bold"/>
                <a:cs typeface="Glacial Indifference Bold"/>
                <a:sym typeface="Glacial Indifference Bold"/>
              </a:rPr>
              <a:t>Data extracting using features</a:t>
            </a:r>
            <a:r>
              <a:rPr lang="en-US" sz="2022" b="1" spc="101">
                <a:solidFill>
                  <a:srgbClr val="1F2933"/>
                </a:solidFill>
                <a:latin typeface="Glacial Indifference Bold"/>
                <a:ea typeface="Glacial Indifference Bold"/>
                <a:cs typeface="Glacial Indifference Bold"/>
                <a:sym typeface="Glacial Indifference Bold"/>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2688411" y="553526"/>
            <a:ext cx="2019719" cy="2019719"/>
          </a:xfrm>
          <a:custGeom>
            <a:avLst/>
            <a:gdLst/>
            <a:ahLst/>
            <a:cxnLst/>
            <a:rect l="l" t="t" r="r" b="b"/>
            <a:pathLst>
              <a:path w="2019719" h="2019719">
                <a:moveTo>
                  <a:pt x="0" y="0"/>
                </a:moveTo>
                <a:lnTo>
                  <a:pt x="2019719" y="0"/>
                </a:lnTo>
                <a:lnTo>
                  <a:pt x="2019719" y="2019719"/>
                </a:lnTo>
                <a:lnTo>
                  <a:pt x="0" y="2019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4"/>
            <a:stretch>
              <a:fillRect/>
            </a:stretch>
          </a:blipFill>
        </p:spPr>
      </p:sp>
      <p:sp>
        <p:nvSpPr>
          <p:cNvPr id="4" name="Freeform 4"/>
          <p:cNvSpPr/>
          <p:nvPr/>
        </p:nvSpPr>
        <p:spPr>
          <a:xfrm>
            <a:off x="8899352" y="2825432"/>
            <a:ext cx="6874047" cy="6867205"/>
          </a:xfrm>
          <a:custGeom>
            <a:avLst/>
            <a:gdLst/>
            <a:ahLst/>
            <a:cxnLst/>
            <a:rect l="l" t="t" r="r" b="b"/>
            <a:pathLst>
              <a:path w="5459044" h="5840795">
                <a:moveTo>
                  <a:pt x="0" y="0"/>
                </a:moveTo>
                <a:lnTo>
                  <a:pt x="5459043" y="0"/>
                </a:lnTo>
                <a:lnTo>
                  <a:pt x="5459043" y="5840795"/>
                </a:lnTo>
                <a:lnTo>
                  <a:pt x="0" y="5840795"/>
                </a:lnTo>
                <a:lnTo>
                  <a:pt x="0" y="0"/>
                </a:lnTo>
                <a:close/>
              </a:path>
            </a:pathLst>
          </a:custGeom>
          <a:blipFill>
            <a:blip r:embed="rId5"/>
            <a:stretch>
              <a:fillRect/>
            </a:stretch>
          </a:blipFill>
        </p:spPr>
      </p:sp>
      <p:sp>
        <p:nvSpPr>
          <p:cNvPr id="5" name="Freeform 5"/>
          <p:cNvSpPr/>
          <p:nvPr/>
        </p:nvSpPr>
        <p:spPr>
          <a:xfrm>
            <a:off x="2155849" y="2825432"/>
            <a:ext cx="6010129" cy="6867205"/>
          </a:xfrm>
          <a:custGeom>
            <a:avLst/>
            <a:gdLst/>
            <a:ahLst/>
            <a:cxnLst/>
            <a:rect l="l" t="t" r="r" b="b"/>
            <a:pathLst>
              <a:path w="5104560" h="5840795">
                <a:moveTo>
                  <a:pt x="0" y="0"/>
                </a:moveTo>
                <a:lnTo>
                  <a:pt x="5104560" y="0"/>
                </a:lnTo>
                <a:lnTo>
                  <a:pt x="5104560" y="5840795"/>
                </a:lnTo>
                <a:lnTo>
                  <a:pt x="0" y="5840795"/>
                </a:lnTo>
                <a:lnTo>
                  <a:pt x="0" y="0"/>
                </a:lnTo>
                <a:close/>
              </a:path>
            </a:pathLst>
          </a:custGeom>
          <a:blipFill>
            <a:blip r:embed="rId6"/>
            <a:stretch>
              <a:fillRect/>
            </a:stretch>
          </a:blipFill>
        </p:spPr>
      </p:sp>
      <p:sp>
        <p:nvSpPr>
          <p:cNvPr id="6" name="TextBox 6"/>
          <p:cNvSpPr txBox="1"/>
          <p:nvPr/>
        </p:nvSpPr>
        <p:spPr>
          <a:xfrm>
            <a:off x="1028700" y="594363"/>
            <a:ext cx="8819332" cy="1299655"/>
          </a:xfrm>
          <a:prstGeom prst="rect">
            <a:avLst/>
          </a:prstGeom>
        </p:spPr>
        <p:txBody>
          <a:bodyPr lIns="0" tIns="0" rIns="0" bIns="0" rtlCol="0" anchor="t">
            <a:spAutoFit/>
          </a:bodyPr>
          <a:lstStyle/>
          <a:p>
            <a:pPr algn="l">
              <a:lnSpc>
                <a:spcPts val="10440"/>
              </a:lnSpc>
            </a:pPr>
            <a:r>
              <a:rPr lang="en-US" sz="7457" b="1">
                <a:solidFill>
                  <a:srgbClr val="1F2933"/>
                </a:solidFill>
                <a:latin typeface="The Seasons Bold"/>
                <a:ea typeface="The Seasons Bold"/>
                <a:cs typeface="The Seasons Bold"/>
                <a:sym typeface="The Seasons Bold"/>
              </a:rPr>
              <a:t>Result &amp; Discussion</a:t>
            </a:r>
          </a:p>
        </p:txBody>
      </p:sp>
      <p:sp>
        <p:nvSpPr>
          <p:cNvPr id="7" name="TextBox 7"/>
          <p:cNvSpPr txBox="1"/>
          <p:nvPr/>
        </p:nvSpPr>
        <p:spPr>
          <a:xfrm>
            <a:off x="1028700" y="2171093"/>
            <a:ext cx="7137279" cy="339164"/>
          </a:xfrm>
          <a:prstGeom prst="rect">
            <a:avLst/>
          </a:prstGeom>
        </p:spPr>
        <p:txBody>
          <a:bodyPr lIns="0" tIns="0" rIns="0" bIns="0" rtlCol="0" anchor="t">
            <a:spAutoFit/>
          </a:bodyPr>
          <a:lstStyle/>
          <a:p>
            <a:pPr algn="l">
              <a:lnSpc>
                <a:spcPts val="2830"/>
              </a:lnSpc>
            </a:pPr>
            <a:r>
              <a:rPr lang="en-US" sz="2022" u="sng" spc="101">
                <a:solidFill>
                  <a:srgbClr val="1F2933"/>
                </a:solidFill>
                <a:latin typeface="Glacial Indifference"/>
                <a:ea typeface="Glacial Indifference"/>
                <a:cs typeface="Glacial Indifference"/>
                <a:sym typeface="Glacial Indifference"/>
              </a:rPr>
              <a:t> </a:t>
            </a:r>
            <a:r>
              <a:rPr lang="en-US" sz="2022" b="1" u="sng" spc="101">
                <a:solidFill>
                  <a:srgbClr val="1F2933"/>
                </a:solidFill>
                <a:latin typeface="Glacial Indifference Bold"/>
                <a:ea typeface="Glacial Indifference Bold"/>
                <a:cs typeface="Glacial Indifference Bold"/>
                <a:sym typeface="Glacial Indifference Bold"/>
              </a:rPr>
              <a:t>Applying the Algorithms </a:t>
            </a:r>
            <a:r>
              <a:rPr lang="en-US" sz="2022" b="1" spc="101">
                <a:solidFill>
                  <a:srgbClr val="1F2933"/>
                </a:solidFill>
                <a:latin typeface="Glacial Indifference Bold"/>
                <a:ea typeface="Glacial Indifference Bold"/>
                <a:cs typeface="Glacial Indifference Bold"/>
                <a:sym typeface="Glacial Indifference Bold"/>
              </a:rPr>
              <a:t>:</a:t>
            </a:r>
          </a:p>
        </p:txBody>
      </p:sp>
      <p:sp>
        <p:nvSpPr>
          <p:cNvPr id="8" name="TextBox 8"/>
          <p:cNvSpPr txBox="1"/>
          <p:nvPr/>
        </p:nvSpPr>
        <p:spPr>
          <a:xfrm>
            <a:off x="9139238" y="4417472"/>
            <a:ext cx="9525" cy="1286955"/>
          </a:xfrm>
          <a:prstGeom prst="rect">
            <a:avLst/>
          </a:prstGeom>
        </p:spPr>
        <p:txBody>
          <a:bodyPr lIns="0" tIns="0" rIns="0" bIns="0" rtlCol="0" anchor="t">
            <a:spAutoFit/>
          </a:bodyPr>
          <a:lstStyle/>
          <a:p>
            <a:pPr algn="ctr">
              <a:lnSpc>
                <a:spcPts val="10440"/>
              </a:lnSpc>
              <a:spcBef>
                <a:spcPct val="0"/>
              </a:spcBef>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2688411" y="553526"/>
            <a:ext cx="2019719" cy="2019719"/>
          </a:xfrm>
          <a:custGeom>
            <a:avLst/>
            <a:gdLst/>
            <a:ahLst/>
            <a:cxnLst/>
            <a:rect l="l" t="t" r="r" b="b"/>
            <a:pathLst>
              <a:path w="2019719" h="2019719">
                <a:moveTo>
                  <a:pt x="0" y="0"/>
                </a:moveTo>
                <a:lnTo>
                  <a:pt x="2019719" y="0"/>
                </a:lnTo>
                <a:lnTo>
                  <a:pt x="2019719" y="2019719"/>
                </a:lnTo>
                <a:lnTo>
                  <a:pt x="0" y="2019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4"/>
            <a:stretch>
              <a:fillRect/>
            </a:stretch>
          </a:blipFill>
        </p:spPr>
      </p:sp>
      <p:sp>
        <p:nvSpPr>
          <p:cNvPr id="4" name="Freeform 4"/>
          <p:cNvSpPr/>
          <p:nvPr/>
        </p:nvSpPr>
        <p:spPr>
          <a:xfrm>
            <a:off x="5279532" y="3706412"/>
            <a:ext cx="8817129" cy="5551888"/>
          </a:xfrm>
          <a:custGeom>
            <a:avLst/>
            <a:gdLst/>
            <a:ahLst/>
            <a:cxnLst/>
            <a:rect l="l" t="t" r="r" b="b"/>
            <a:pathLst>
              <a:path w="8817129" h="5551888">
                <a:moveTo>
                  <a:pt x="0" y="0"/>
                </a:moveTo>
                <a:lnTo>
                  <a:pt x="8817129" y="0"/>
                </a:lnTo>
                <a:lnTo>
                  <a:pt x="8817129" y="5551888"/>
                </a:lnTo>
                <a:lnTo>
                  <a:pt x="0" y="5551888"/>
                </a:lnTo>
                <a:lnTo>
                  <a:pt x="0" y="0"/>
                </a:lnTo>
                <a:close/>
              </a:path>
            </a:pathLst>
          </a:custGeom>
          <a:blipFill>
            <a:blip r:embed="rId5"/>
            <a:stretch>
              <a:fillRect l="-10686"/>
            </a:stretch>
          </a:blipFill>
        </p:spPr>
      </p:sp>
      <p:sp>
        <p:nvSpPr>
          <p:cNvPr id="5" name="TextBox 5"/>
          <p:cNvSpPr txBox="1"/>
          <p:nvPr/>
        </p:nvSpPr>
        <p:spPr>
          <a:xfrm>
            <a:off x="1066800" y="876300"/>
            <a:ext cx="8819332" cy="1299655"/>
          </a:xfrm>
          <a:prstGeom prst="rect">
            <a:avLst/>
          </a:prstGeom>
        </p:spPr>
        <p:txBody>
          <a:bodyPr lIns="0" tIns="0" rIns="0" bIns="0" rtlCol="0" anchor="t">
            <a:spAutoFit/>
          </a:bodyPr>
          <a:lstStyle/>
          <a:p>
            <a:pPr algn="l">
              <a:lnSpc>
                <a:spcPts val="10440"/>
              </a:lnSpc>
            </a:pPr>
            <a:r>
              <a:rPr lang="en-US" sz="7457" b="1">
                <a:solidFill>
                  <a:srgbClr val="1F2933"/>
                </a:solidFill>
                <a:latin typeface="The Seasons Bold"/>
                <a:ea typeface="The Seasons Bold"/>
                <a:cs typeface="The Seasons Bold"/>
                <a:sym typeface="The Seasons Bold"/>
              </a:rPr>
              <a:t>Result &amp; Discussion</a:t>
            </a:r>
          </a:p>
        </p:txBody>
      </p:sp>
      <p:sp>
        <p:nvSpPr>
          <p:cNvPr id="6" name="TextBox 6"/>
          <p:cNvSpPr txBox="1"/>
          <p:nvPr/>
        </p:nvSpPr>
        <p:spPr>
          <a:xfrm>
            <a:off x="1066800" y="2535145"/>
            <a:ext cx="7137279" cy="691589"/>
          </a:xfrm>
          <a:prstGeom prst="rect">
            <a:avLst/>
          </a:prstGeom>
        </p:spPr>
        <p:txBody>
          <a:bodyPr lIns="0" tIns="0" rIns="0" bIns="0" rtlCol="0" anchor="t">
            <a:spAutoFit/>
          </a:bodyPr>
          <a:lstStyle/>
          <a:p>
            <a:pPr algn="l">
              <a:lnSpc>
                <a:spcPts val="2830"/>
              </a:lnSpc>
            </a:pPr>
            <a:r>
              <a:rPr lang="en-US" sz="2022" b="1" u="sng" spc="101">
                <a:solidFill>
                  <a:srgbClr val="1F2933"/>
                </a:solidFill>
                <a:latin typeface="Glacial Indifference Bold"/>
                <a:ea typeface="Glacial Indifference Bold"/>
                <a:cs typeface="Glacial Indifference Bold"/>
                <a:sym typeface="Glacial Indifference Bold"/>
              </a:rPr>
              <a:t>Output</a:t>
            </a:r>
            <a:r>
              <a:rPr lang="en-US" sz="2022" b="1" spc="101">
                <a:solidFill>
                  <a:srgbClr val="1F2933"/>
                </a:solidFill>
                <a:latin typeface="Glacial Indifference Bold"/>
                <a:ea typeface="Glacial Indifference Bold"/>
                <a:cs typeface="Glacial Indifference Bold"/>
                <a:sym typeface="Glacial Indifference Bold"/>
              </a:rPr>
              <a:t> :</a:t>
            </a:r>
          </a:p>
          <a:p>
            <a:pPr algn="l">
              <a:lnSpc>
                <a:spcPts val="2830"/>
              </a:lnSpc>
            </a:pPr>
            <a:r>
              <a:rPr lang="en-US" sz="2022" b="1" u="sng" spc="101">
                <a:solidFill>
                  <a:srgbClr val="1F2933"/>
                </a:solidFill>
                <a:latin typeface="Glacial Indifference Bold"/>
                <a:ea typeface="Glacial Indifference Bold"/>
                <a:cs typeface="Glacial Indifference Bold"/>
                <a:sym typeface="Glacial Indifference Bold"/>
              </a:rPr>
              <a:t>I ] Accuracy using Logistic Regresssion Algorithm</a:t>
            </a:r>
            <a:r>
              <a:rPr lang="en-US" sz="2022" b="1" spc="101">
                <a:solidFill>
                  <a:srgbClr val="1F2933"/>
                </a:solidFill>
                <a:latin typeface="Glacial Indifference Bold"/>
                <a:ea typeface="Glacial Indifference Bold"/>
                <a:cs typeface="Glacial Indifference Bold"/>
                <a:sym typeface="Glacial Indifference Bold"/>
              </a:rPr>
              <a:t> :</a:t>
            </a:r>
          </a:p>
        </p:txBody>
      </p:sp>
      <p:sp>
        <p:nvSpPr>
          <p:cNvPr id="7" name="TextBox 7"/>
          <p:cNvSpPr txBox="1"/>
          <p:nvPr/>
        </p:nvSpPr>
        <p:spPr>
          <a:xfrm>
            <a:off x="9139238" y="4417472"/>
            <a:ext cx="9525" cy="1286955"/>
          </a:xfrm>
          <a:prstGeom prst="rect">
            <a:avLst/>
          </a:prstGeom>
        </p:spPr>
        <p:txBody>
          <a:bodyPr lIns="0" tIns="0" rIns="0" bIns="0" rtlCol="0" anchor="t">
            <a:spAutoFit/>
          </a:bodyPr>
          <a:lstStyle/>
          <a:p>
            <a:pPr algn="ctr">
              <a:lnSpc>
                <a:spcPts val="10440"/>
              </a:lnSpc>
              <a:spcBef>
                <a:spcPct val="0"/>
              </a:spcBef>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2688411" y="553526"/>
            <a:ext cx="2019719" cy="2019719"/>
          </a:xfrm>
          <a:custGeom>
            <a:avLst/>
            <a:gdLst/>
            <a:ahLst/>
            <a:cxnLst/>
            <a:rect l="l" t="t" r="r" b="b"/>
            <a:pathLst>
              <a:path w="2019719" h="2019719">
                <a:moveTo>
                  <a:pt x="0" y="0"/>
                </a:moveTo>
                <a:lnTo>
                  <a:pt x="2019719" y="0"/>
                </a:lnTo>
                <a:lnTo>
                  <a:pt x="2019719" y="2019719"/>
                </a:lnTo>
                <a:lnTo>
                  <a:pt x="0" y="2019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4"/>
            <a:stretch>
              <a:fillRect/>
            </a:stretch>
          </a:blipFill>
        </p:spPr>
      </p:sp>
      <p:sp>
        <p:nvSpPr>
          <p:cNvPr id="4" name="Freeform 4"/>
          <p:cNvSpPr/>
          <p:nvPr/>
        </p:nvSpPr>
        <p:spPr>
          <a:xfrm>
            <a:off x="654949" y="3412405"/>
            <a:ext cx="8493813" cy="4783274"/>
          </a:xfrm>
          <a:custGeom>
            <a:avLst/>
            <a:gdLst/>
            <a:ahLst/>
            <a:cxnLst/>
            <a:rect l="l" t="t" r="r" b="b"/>
            <a:pathLst>
              <a:path w="8493813" h="4783274">
                <a:moveTo>
                  <a:pt x="0" y="0"/>
                </a:moveTo>
                <a:lnTo>
                  <a:pt x="8493813" y="0"/>
                </a:lnTo>
                <a:lnTo>
                  <a:pt x="8493813" y="4783274"/>
                </a:lnTo>
                <a:lnTo>
                  <a:pt x="0" y="4783274"/>
                </a:lnTo>
                <a:lnTo>
                  <a:pt x="0" y="0"/>
                </a:lnTo>
                <a:close/>
              </a:path>
            </a:pathLst>
          </a:custGeom>
          <a:blipFill>
            <a:blip r:embed="rId5"/>
            <a:stretch>
              <a:fillRect l="-10110" r="-487"/>
            </a:stretch>
          </a:blipFill>
        </p:spPr>
      </p:sp>
      <p:sp>
        <p:nvSpPr>
          <p:cNvPr id="5" name="Freeform 5"/>
          <p:cNvSpPr/>
          <p:nvPr/>
        </p:nvSpPr>
        <p:spPr>
          <a:xfrm>
            <a:off x="9640423" y="3412405"/>
            <a:ext cx="7618877" cy="5204193"/>
          </a:xfrm>
          <a:custGeom>
            <a:avLst/>
            <a:gdLst/>
            <a:ahLst/>
            <a:cxnLst/>
            <a:rect l="l" t="t" r="r" b="b"/>
            <a:pathLst>
              <a:path w="7618877" h="5204193">
                <a:moveTo>
                  <a:pt x="0" y="0"/>
                </a:moveTo>
                <a:lnTo>
                  <a:pt x="7618877" y="0"/>
                </a:lnTo>
                <a:lnTo>
                  <a:pt x="7618877" y="5204193"/>
                </a:lnTo>
                <a:lnTo>
                  <a:pt x="0" y="5204193"/>
                </a:lnTo>
                <a:lnTo>
                  <a:pt x="0" y="0"/>
                </a:lnTo>
                <a:close/>
              </a:path>
            </a:pathLst>
          </a:custGeom>
          <a:blipFill>
            <a:blip r:embed="rId6"/>
            <a:stretch>
              <a:fillRect l="-7101"/>
            </a:stretch>
          </a:blipFill>
        </p:spPr>
      </p:sp>
      <p:sp>
        <p:nvSpPr>
          <p:cNvPr id="6" name="TextBox 6"/>
          <p:cNvSpPr txBox="1"/>
          <p:nvPr/>
        </p:nvSpPr>
        <p:spPr>
          <a:xfrm>
            <a:off x="1028700" y="594363"/>
            <a:ext cx="8819332" cy="1299655"/>
          </a:xfrm>
          <a:prstGeom prst="rect">
            <a:avLst/>
          </a:prstGeom>
        </p:spPr>
        <p:txBody>
          <a:bodyPr lIns="0" tIns="0" rIns="0" bIns="0" rtlCol="0" anchor="t">
            <a:spAutoFit/>
          </a:bodyPr>
          <a:lstStyle/>
          <a:p>
            <a:pPr algn="l">
              <a:lnSpc>
                <a:spcPts val="10440"/>
              </a:lnSpc>
            </a:pPr>
            <a:r>
              <a:rPr lang="en-US" sz="7457" b="1">
                <a:solidFill>
                  <a:srgbClr val="1F2933"/>
                </a:solidFill>
                <a:latin typeface="The Seasons Bold"/>
                <a:ea typeface="The Seasons Bold"/>
                <a:cs typeface="The Seasons Bold"/>
                <a:sym typeface="The Seasons Bold"/>
              </a:rPr>
              <a:t>Result &amp; Discussion</a:t>
            </a:r>
          </a:p>
        </p:txBody>
      </p:sp>
      <p:sp>
        <p:nvSpPr>
          <p:cNvPr id="7" name="TextBox 7"/>
          <p:cNvSpPr txBox="1"/>
          <p:nvPr/>
        </p:nvSpPr>
        <p:spPr>
          <a:xfrm>
            <a:off x="9139238" y="4417472"/>
            <a:ext cx="9525" cy="1286955"/>
          </a:xfrm>
          <a:prstGeom prst="rect">
            <a:avLst/>
          </a:prstGeom>
        </p:spPr>
        <p:txBody>
          <a:bodyPr lIns="0" tIns="0" rIns="0" bIns="0" rtlCol="0" anchor="t">
            <a:spAutoFit/>
          </a:bodyPr>
          <a:lstStyle/>
          <a:p>
            <a:pPr algn="ctr">
              <a:lnSpc>
                <a:spcPts val="10440"/>
              </a:lnSpc>
              <a:spcBef>
                <a:spcPct val="0"/>
              </a:spcBef>
            </a:pPr>
            <a:endParaRPr/>
          </a:p>
        </p:txBody>
      </p:sp>
      <p:sp>
        <p:nvSpPr>
          <p:cNvPr id="8" name="TextBox 8"/>
          <p:cNvSpPr txBox="1"/>
          <p:nvPr/>
        </p:nvSpPr>
        <p:spPr>
          <a:xfrm>
            <a:off x="1028700" y="2208400"/>
            <a:ext cx="7137279" cy="691589"/>
          </a:xfrm>
          <a:prstGeom prst="rect">
            <a:avLst/>
          </a:prstGeom>
        </p:spPr>
        <p:txBody>
          <a:bodyPr lIns="0" tIns="0" rIns="0" bIns="0" rtlCol="0" anchor="t">
            <a:spAutoFit/>
          </a:bodyPr>
          <a:lstStyle/>
          <a:p>
            <a:pPr algn="l">
              <a:lnSpc>
                <a:spcPts val="2830"/>
              </a:lnSpc>
            </a:pPr>
            <a:r>
              <a:rPr lang="en-US" sz="2022" b="1" u="sng" spc="101">
                <a:solidFill>
                  <a:srgbClr val="1F2933"/>
                </a:solidFill>
                <a:latin typeface="Glacial Indifference Bold"/>
                <a:ea typeface="Glacial Indifference Bold"/>
                <a:cs typeface="Glacial Indifference Bold"/>
                <a:sym typeface="Glacial Indifference Bold"/>
              </a:rPr>
              <a:t>Output</a:t>
            </a:r>
            <a:r>
              <a:rPr lang="en-US" sz="2022" b="1" spc="101">
                <a:solidFill>
                  <a:srgbClr val="1F2933"/>
                </a:solidFill>
                <a:latin typeface="Glacial Indifference Bold"/>
                <a:ea typeface="Glacial Indifference Bold"/>
                <a:cs typeface="Glacial Indifference Bold"/>
                <a:sym typeface="Glacial Indifference Bold"/>
              </a:rPr>
              <a:t> :</a:t>
            </a:r>
          </a:p>
          <a:p>
            <a:pPr algn="l">
              <a:lnSpc>
                <a:spcPts val="2830"/>
              </a:lnSpc>
            </a:pPr>
            <a:r>
              <a:rPr lang="en-US" sz="2022" b="1" u="sng" spc="101">
                <a:solidFill>
                  <a:srgbClr val="1F2933"/>
                </a:solidFill>
                <a:latin typeface="Glacial Indifference Bold"/>
                <a:ea typeface="Glacial Indifference Bold"/>
                <a:cs typeface="Glacial Indifference Bold"/>
                <a:sym typeface="Glacial Indifference Bold"/>
              </a:rPr>
              <a:t>2 ] Accuracy using Decision Tree Algorithm</a:t>
            </a:r>
            <a:r>
              <a:rPr lang="en-US" sz="2022" b="1" spc="101">
                <a:solidFill>
                  <a:srgbClr val="1F2933"/>
                </a:solidFill>
                <a:latin typeface="Glacial Indifference Bold"/>
                <a:ea typeface="Glacial Indifference Bold"/>
                <a:cs typeface="Glacial Indifference Bold"/>
                <a:sym typeface="Glacial Indifference Bold"/>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2688411" y="553526"/>
            <a:ext cx="2019719" cy="2019719"/>
          </a:xfrm>
          <a:custGeom>
            <a:avLst/>
            <a:gdLst/>
            <a:ahLst/>
            <a:cxnLst/>
            <a:rect l="l" t="t" r="r" b="b"/>
            <a:pathLst>
              <a:path w="2019719" h="2019719">
                <a:moveTo>
                  <a:pt x="0" y="0"/>
                </a:moveTo>
                <a:lnTo>
                  <a:pt x="2019719" y="0"/>
                </a:lnTo>
                <a:lnTo>
                  <a:pt x="2019719" y="2019719"/>
                </a:lnTo>
                <a:lnTo>
                  <a:pt x="0" y="2019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4"/>
            <a:stretch>
              <a:fillRect/>
            </a:stretch>
          </a:blipFill>
        </p:spPr>
      </p:sp>
      <p:sp>
        <p:nvSpPr>
          <p:cNvPr id="4" name="Freeform 4"/>
          <p:cNvSpPr/>
          <p:nvPr/>
        </p:nvSpPr>
        <p:spPr>
          <a:xfrm>
            <a:off x="8184999" y="4569872"/>
            <a:ext cx="9692046" cy="3228957"/>
          </a:xfrm>
          <a:custGeom>
            <a:avLst/>
            <a:gdLst/>
            <a:ahLst/>
            <a:cxnLst/>
            <a:rect l="l" t="t" r="r" b="b"/>
            <a:pathLst>
              <a:path w="9692046" h="3228957">
                <a:moveTo>
                  <a:pt x="0" y="0"/>
                </a:moveTo>
                <a:lnTo>
                  <a:pt x="9692046" y="0"/>
                </a:lnTo>
                <a:lnTo>
                  <a:pt x="9692046" y="3228958"/>
                </a:lnTo>
                <a:lnTo>
                  <a:pt x="0" y="3228958"/>
                </a:lnTo>
                <a:lnTo>
                  <a:pt x="0" y="0"/>
                </a:lnTo>
                <a:close/>
              </a:path>
            </a:pathLst>
          </a:custGeom>
          <a:blipFill>
            <a:blip r:embed="rId5"/>
            <a:stretch>
              <a:fillRect l="-4315"/>
            </a:stretch>
          </a:blipFill>
        </p:spPr>
      </p:sp>
      <p:sp>
        <p:nvSpPr>
          <p:cNvPr id="5" name="Freeform 5"/>
          <p:cNvSpPr/>
          <p:nvPr/>
        </p:nvSpPr>
        <p:spPr>
          <a:xfrm>
            <a:off x="532109" y="4071459"/>
            <a:ext cx="7497011" cy="4225783"/>
          </a:xfrm>
          <a:custGeom>
            <a:avLst/>
            <a:gdLst/>
            <a:ahLst/>
            <a:cxnLst/>
            <a:rect l="l" t="t" r="r" b="b"/>
            <a:pathLst>
              <a:path w="7497011" h="4225783">
                <a:moveTo>
                  <a:pt x="0" y="0"/>
                </a:moveTo>
                <a:lnTo>
                  <a:pt x="7497011" y="0"/>
                </a:lnTo>
                <a:lnTo>
                  <a:pt x="7497011" y="4225784"/>
                </a:lnTo>
                <a:lnTo>
                  <a:pt x="0" y="4225784"/>
                </a:lnTo>
                <a:lnTo>
                  <a:pt x="0" y="0"/>
                </a:lnTo>
                <a:close/>
              </a:path>
            </a:pathLst>
          </a:custGeom>
          <a:blipFill>
            <a:blip r:embed="rId6"/>
            <a:stretch>
              <a:fillRect l="-7226"/>
            </a:stretch>
          </a:blipFill>
        </p:spPr>
      </p:sp>
      <p:sp>
        <p:nvSpPr>
          <p:cNvPr id="6" name="TextBox 6"/>
          <p:cNvSpPr txBox="1"/>
          <p:nvPr/>
        </p:nvSpPr>
        <p:spPr>
          <a:xfrm>
            <a:off x="1028700" y="594363"/>
            <a:ext cx="8819332" cy="1299655"/>
          </a:xfrm>
          <a:prstGeom prst="rect">
            <a:avLst/>
          </a:prstGeom>
        </p:spPr>
        <p:txBody>
          <a:bodyPr lIns="0" tIns="0" rIns="0" bIns="0" rtlCol="0" anchor="t">
            <a:spAutoFit/>
          </a:bodyPr>
          <a:lstStyle/>
          <a:p>
            <a:pPr algn="l">
              <a:lnSpc>
                <a:spcPts val="10440"/>
              </a:lnSpc>
            </a:pPr>
            <a:r>
              <a:rPr lang="en-US" sz="7457" b="1">
                <a:solidFill>
                  <a:srgbClr val="1F2933"/>
                </a:solidFill>
                <a:latin typeface="The Seasons Bold"/>
                <a:ea typeface="The Seasons Bold"/>
                <a:cs typeface="The Seasons Bold"/>
                <a:sym typeface="The Seasons Bold"/>
              </a:rPr>
              <a:t>Result &amp; Discussion</a:t>
            </a:r>
          </a:p>
        </p:txBody>
      </p:sp>
      <p:sp>
        <p:nvSpPr>
          <p:cNvPr id="7" name="TextBox 7"/>
          <p:cNvSpPr txBox="1"/>
          <p:nvPr/>
        </p:nvSpPr>
        <p:spPr>
          <a:xfrm>
            <a:off x="9139238" y="4417472"/>
            <a:ext cx="9525" cy="1286955"/>
          </a:xfrm>
          <a:prstGeom prst="rect">
            <a:avLst/>
          </a:prstGeom>
        </p:spPr>
        <p:txBody>
          <a:bodyPr lIns="0" tIns="0" rIns="0" bIns="0" rtlCol="0" anchor="t">
            <a:spAutoFit/>
          </a:bodyPr>
          <a:lstStyle/>
          <a:p>
            <a:pPr algn="ctr">
              <a:lnSpc>
                <a:spcPts val="10440"/>
              </a:lnSpc>
              <a:spcBef>
                <a:spcPct val="0"/>
              </a:spcBef>
            </a:pPr>
            <a:endParaRPr/>
          </a:p>
        </p:txBody>
      </p:sp>
      <p:sp>
        <p:nvSpPr>
          <p:cNvPr id="8" name="TextBox 8"/>
          <p:cNvSpPr txBox="1"/>
          <p:nvPr/>
        </p:nvSpPr>
        <p:spPr>
          <a:xfrm>
            <a:off x="1028700" y="2208400"/>
            <a:ext cx="7137279" cy="691589"/>
          </a:xfrm>
          <a:prstGeom prst="rect">
            <a:avLst/>
          </a:prstGeom>
        </p:spPr>
        <p:txBody>
          <a:bodyPr lIns="0" tIns="0" rIns="0" bIns="0" rtlCol="0" anchor="t">
            <a:spAutoFit/>
          </a:bodyPr>
          <a:lstStyle/>
          <a:p>
            <a:pPr algn="l">
              <a:lnSpc>
                <a:spcPts val="2830"/>
              </a:lnSpc>
            </a:pPr>
            <a:r>
              <a:rPr lang="en-US" sz="2022" b="1" u="sng" spc="101">
                <a:solidFill>
                  <a:srgbClr val="1F2933"/>
                </a:solidFill>
                <a:latin typeface="Glacial Indifference Bold"/>
                <a:ea typeface="Glacial Indifference Bold"/>
                <a:cs typeface="Glacial Indifference Bold"/>
                <a:sym typeface="Glacial Indifference Bold"/>
              </a:rPr>
              <a:t>Output</a:t>
            </a:r>
            <a:r>
              <a:rPr lang="en-US" sz="2022" b="1" spc="101">
                <a:solidFill>
                  <a:srgbClr val="1F2933"/>
                </a:solidFill>
                <a:latin typeface="Glacial Indifference Bold"/>
                <a:ea typeface="Glacial Indifference Bold"/>
                <a:cs typeface="Glacial Indifference Bold"/>
                <a:sym typeface="Glacial Indifference Bold"/>
              </a:rPr>
              <a:t> :</a:t>
            </a:r>
          </a:p>
          <a:p>
            <a:pPr algn="l">
              <a:lnSpc>
                <a:spcPts val="2830"/>
              </a:lnSpc>
            </a:pPr>
            <a:r>
              <a:rPr lang="en-US" sz="2022" b="1" u="sng" spc="101">
                <a:solidFill>
                  <a:srgbClr val="1F2933"/>
                </a:solidFill>
                <a:latin typeface="Glacial Indifference Bold"/>
                <a:ea typeface="Glacial Indifference Bold"/>
                <a:cs typeface="Glacial Indifference Bold"/>
                <a:sym typeface="Glacial Indifference Bold"/>
              </a:rPr>
              <a:t>3 ] Accuracy using Random Forest Algorithm</a:t>
            </a:r>
            <a:r>
              <a:rPr lang="en-US" sz="2022" b="1" spc="101">
                <a:solidFill>
                  <a:srgbClr val="1F2933"/>
                </a:solidFill>
                <a:latin typeface="Glacial Indifference Bold"/>
                <a:ea typeface="Glacial Indifference Bold"/>
                <a:cs typeface="Glacial Indifference Bold"/>
                <a:sym typeface="Glacial Indifference Bold"/>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p:spPr>
      </p:sp>
      <p:sp>
        <p:nvSpPr>
          <p:cNvPr id="3" name="TextBox 3"/>
          <p:cNvSpPr txBox="1"/>
          <p:nvPr/>
        </p:nvSpPr>
        <p:spPr>
          <a:xfrm>
            <a:off x="1566153" y="1227552"/>
            <a:ext cx="10002422" cy="1302195"/>
          </a:xfrm>
          <a:prstGeom prst="rect">
            <a:avLst/>
          </a:prstGeom>
        </p:spPr>
        <p:txBody>
          <a:bodyPr lIns="0" tIns="0" rIns="0" bIns="0" rtlCol="0" anchor="t">
            <a:spAutoFit/>
          </a:bodyPr>
          <a:lstStyle/>
          <a:p>
            <a:pPr algn="l">
              <a:lnSpc>
                <a:spcPts val="10440"/>
              </a:lnSpc>
            </a:pPr>
            <a:r>
              <a:rPr lang="en-US" sz="7457" b="1" u="sng">
                <a:solidFill>
                  <a:srgbClr val="1F2933"/>
                </a:solidFill>
                <a:latin typeface="The Seasons Bold"/>
                <a:ea typeface="The Seasons Bold"/>
                <a:cs typeface="The Seasons Bold"/>
                <a:sym typeface="The Seasons Bold"/>
              </a:rPr>
              <a:t>Team  Details:</a:t>
            </a:r>
          </a:p>
        </p:txBody>
      </p:sp>
      <p:sp>
        <p:nvSpPr>
          <p:cNvPr id="4" name="TextBox 4"/>
          <p:cNvSpPr txBox="1"/>
          <p:nvPr/>
        </p:nvSpPr>
        <p:spPr>
          <a:xfrm>
            <a:off x="1566153" y="2960609"/>
            <a:ext cx="10496662" cy="2219325"/>
          </a:xfrm>
          <a:prstGeom prst="rect">
            <a:avLst/>
          </a:prstGeom>
        </p:spPr>
        <p:txBody>
          <a:bodyPr lIns="0" tIns="0" rIns="0" bIns="0" rtlCol="0" anchor="t">
            <a:spAutoFit/>
          </a:bodyPr>
          <a:lstStyle/>
          <a:p>
            <a:pPr marL="647700" lvl="1" indent="-323850" algn="l">
              <a:lnSpc>
                <a:spcPts val="6000"/>
              </a:lnSpc>
              <a:buFont typeface="Arial"/>
              <a:buChar char="•"/>
            </a:pPr>
            <a:r>
              <a:rPr lang="en-US" sz="3000" b="1" spc="150">
                <a:solidFill>
                  <a:srgbClr val="1F2933"/>
                </a:solidFill>
                <a:latin typeface="Glacial Indifference Bold"/>
                <a:ea typeface="Glacial Indifference Bold"/>
                <a:cs typeface="Glacial Indifference Bold"/>
                <a:sym typeface="Glacial Indifference Bold"/>
              </a:rPr>
              <a:t>BHAVYA  JIGNESH  DAMANI    (ROLL NO. 09)</a:t>
            </a:r>
          </a:p>
          <a:p>
            <a:pPr marL="647700" lvl="1" indent="-323850" algn="l">
              <a:lnSpc>
                <a:spcPts val="6000"/>
              </a:lnSpc>
              <a:buFont typeface="Arial"/>
              <a:buChar char="•"/>
            </a:pPr>
            <a:r>
              <a:rPr lang="en-US" sz="3000" b="1" spc="150">
                <a:solidFill>
                  <a:srgbClr val="1F2933"/>
                </a:solidFill>
                <a:latin typeface="Glacial Indifference Bold"/>
                <a:ea typeface="Glacial Indifference Bold"/>
                <a:cs typeface="Glacial Indifference Bold"/>
                <a:sym typeface="Glacial Indifference Bold"/>
              </a:rPr>
              <a:t>NIHAAL  DHANESH  GHARAT    (ROLL NO. 18) </a:t>
            </a:r>
          </a:p>
          <a:p>
            <a:pPr marL="647700" lvl="1" indent="-323850" algn="l">
              <a:lnSpc>
                <a:spcPts val="6000"/>
              </a:lnSpc>
              <a:buFont typeface="Arial"/>
              <a:buChar char="•"/>
            </a:pPr>
            <a:r>
              <a:rPr lang="en-US" sz="3000" b="1" spc="150">
                <a:solidFill>
                  <a:srgbClr val="1F2933"/>
                </a:solidFill>
                <a:latin typeface="Glacial Indifference Bold"/>
                <a:ea typeface="Glacial Indifference Bold"/>
                <a:cs typeface="Glacial Indifference Bold"/>
                <a:sym typeface="Glacial Indifference Bold"/>
              </a:rPr>
              <a:t>AAYUSH  HEMANT  PATIL         (ROLL NO. 42)</a:t>
            </a:r>
          </a:p>
        </p:txBody>
      </p:sp>
      <p:sp>
        <p:nvSpPr>
          <p:cNvPr id="5" name="TextBox 5"/>
          <p:cNvSpPr txBox="1"/>
          <p:nvPr/>
        </p:nvSpPr>
        <p:spPr>
          <a:xfrm>
            <a:off x="1566153" y="5696522"/>
            <a:ext cx="10002422" cy="1302195"/>
          </a:xfrm>
          <a:prstGeom prst="rect">
            <a:avLst/>
          </a:prstGeom>
        </p:spPr>
        <p:txBody>
          <a:bodyPr lIns="0" tIns="0" rIns="0" bIns="0" rtlCol="0" anchor="t">
            <a:spAutoFit/>
          </a:bodyPr>
          <a:lstStyle/>
          <a:p>
            <a:pPr algn="l">
              <a:lnSpc>
                <a:spcPts val="10440"/>
              </a:lnSpc>
            </a:pPr>
            <a:r>
              <a:rPr lang="en-US" sz="7457" b="1" u="sng">
                <a:solidFill>
                  <a:srgbClr val="1F2933"/>
                </a:solidFill>
                <a:latin typeface="The Seasons Bold"/>
                <a:ea typeface="The Seasons Bold"/>
                <a:cs typeface="The Seasons Bold"/>
                <a:sym typeface="The Seasons Bold"/>
              </a:rPr>
              <a:t>Project Guide:</a:t>
            </a:r>
          </a:p>
        </p:txBody>
      </p:sp>
      <p:sp>
        <p:nvSpPr>
          <p:cNvPr id="6" name="TextBox 6"/>
          <p:cNvSpPr txBox="1"/>
          <p:nvPr/>
        </p:nvSpPr>
        <p:spPr>
          <a:xfrm>
            <a:off x="1566153" y="7427342"/>
            <a:ext cx="7712449" cy="1457325"/>
          </a:xfrm>
          <a:prstGeom prst="rect">
            <a:avLst/>
          </a:prstGeom>
        </p:spPr>
        <p:txBody>
          <a:bodyPr lIns="0" tIns="0" rIns="0" bIns="0" rtlCol="0" anchor="t">
            <a:spAutoFit/>
          </a:bodyPr>
          <a:lstStyle/>
          <a:p>
            <a:pPr marL="647700" lvl="1" indent="-323850" algn="l">
              <a:lnSpc>
                <a:spcPts val="6000"/>
              </a:lnSpc>
              <a:buFont typeface="Arial"/>
              <a:buChar char="•"/>
            </a:pPr>
            <a:r>
              <a:rPr lang="en-US" sz="3000" b="1" spc="150">
                <a:solidFill>
                  <a:srgbClr val="1F2933"/>
                </a:solidFill>
                <a:latin typeface="Glacial Indifference Bold"/>
                <a:ea typeface="Glacial Indifference Bold"/>
                <a:cs typeface="Glacial Indifference Bold"/>
                <a:sym typeface="Glacial Indifference Bold"/>
              </a:rPr>
              <a:t>MISS  SNEHA YADAV ( GUIDE )</a:t>
            </a:r>
          </a:p>
          <a:p>
            <a:pPr marL="647700" lvl="1" indent="-323850" algn="l">
              <a:lnSpc>
                <a:spcPts val="6000"/>
              </a:lnSpc>
              <a:buFont typeface="Arial"/>
              <a:buChar char="•"/>
            </a:pPr>
            <a:r>
              <a:rPr lang="en-US" sz="3000" b="1" spc="150">
                <a:solidFill>
                  <a:srgbClr val="1F2933"/>
                </a:solidFill>
                <a:latin typeface="Glacial Indifference Bold"/>
                <a:ea typeface="Glacial Indifference Bold"/>
                <a:cs typeface="Glacial Indifference Bold"/>
                <a:sym typeface="Glacial Indifference Bold"/>
              </a:rPr>
              <a:t>MISS BHAVIKA GHARAT (CO-GUIDE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752760" y="8170160"/>
            <a:ext cx="7397326" cy="3706031"/>
          </a:xfrm>
          <a:custGeom>
            <a:avLst/>
            <a:gdLst/>
            <a:ahLst/>
            <a:cxnLst/>
            <a:rect l="l" t="t" r="r" b="b"/>
            <a:pathLst>
              <a:path w="7397326" h="3706031">
                <a:moveTo>
                  <a:pt x="0" y="0"/>
                </a:moveTo>
                <a:lnTo>
                  <a:pt x="7397325" y="0"/>
                </a:lnTo>
                <a:lnTo>
                  <a:pt x="7397325" y="3706031"/>
                </a:lnTo>
                <a:lnTo>
                  <a:pt x="0" y="3706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26155" y="6256160"/>
            <a:ext cx="3182559" cy="2195209"/>
          </a:xfrm>
          <a:custGeom>
            <a:avLst/>
            <a:gdLst/>
            <a:ahLst/>
            <a:cxnLst/>
            <a:rect l="l" t="t" r="r" b="b"/>
            <a:pathLst>
              <a:path w="3182559" h="2195209">
                <a:moveTo>
                  <a:pt x="0" y="0"/>
                </a:moveTo>
                <a:lnTo>
                  <a:pt x="3182558" y="0"/>
                </a:lnTo>
                <a:lnTo>
                  <a:pt x="3182558" y="2195208"/>
                </a:lnTo>
                <a:lnTo>
                  <a:pt x="0" y="21952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308338" y="2744818"/>
            <a:ext cx="15671324" cy="4837429"/>
          </a:xfrm>
          <a:prstGeom prst="rect">
            <a:avLst/>
          </a:prstGeom>
        </p:spPr>
        <p:txBody>
          <a:bodyPr lIns="0" tIns="0" rIns="0" bIns="0" rtlCol="0" anchor="t">
            <a:spAutoFit/>
          </a:bodyPr>
          <a:lstStyle/>
          <a:p>
            <a:pPr algn="just">
              <a:lnSpc>
                <a:spcPts val="3220"/>
              </a:lnSpc>
            </a:pPr>
            <a:r>
              <a:rPr lang="en-US" sz="2300" spc="115">
                <a:solidFill>
                  <a:srgbClr val="1F2933"/>
                </a:solidFill>
                <a:latin typeface="Times New Roman"/>
                <a:ea typeface="Times New Roman"/>
                <a:cs typeface="Times New Roman"/>
                <a:sym typeface="Times New Roman"/>
              </a:rPr>
              <a:t>The project titled "Prediction of ADHD Using Machine Learning" presents a mini-project aimed at developing a machine learning (ML) model to predict Attention Deficit Hyperactivity Disorder (ADHD) in children. ADHD is a common neurodevelopmental disorder characterized by symptoms like hyperactivity, inattention, and impulsivity. Traditional diagnostic methods rely on neuroimaging and manual assessments, which can be complex and costly. The project explores the potential of EEG (Electroencephalography) signals to aid in diagnosing ADHD, leveraging ML algorithms such as Logistic Regression, Decision Tree (DT), and Random Forest (RF). </a:t>
            </a:r>
          </a:p>
          <a:p>
            <a:pPr algn="just">
              <a:lnSpc>
                <a:spcPts val="3220"/>
              </a:lnSpc>
            </a:pPr>
            <a:endParaRPr lang="en-US" sz="2300" spc="115">
              <a:solidFill>
                <a:srgbClr val="1F2933"/>
              </a:solidFill>
              <a:latin typeface="Times New Roman"/>
              <a:ea typeface="Times New Roman"/>
              <a:cs typeface="Times New Roman"/>
              <a:sym typeface="Times New Roman"/>
            </a:endParaRPr>
          </a:p>
          <a:p>
            <a:pPr algn="just">
              <a:lnSpc>
                <a:spcPts val="3220"/>
              </a:lnSpc>
            </a:pPr>
            <a:r>
              <a:rPr lang="en-US" sz="2300" spc="115">
                <a:solidFill>
                  <a:srgbClr val="1F2933"/>
                </a:solidFill>
                <a:latin typeface="Times New Roman"/>
                <a:ea typeface="Times New Roman"/>
                <a:cs typeface="Times New Roman"/>
                <a:sym typeface="Times New Roman"/>
              </a:rPr>
              <a:t>The key contributions include using EEG data from 19 channels, unlike prior studies that limited analysis to fewer channels. The model incorporates time-domain features and compares the performance of different algorithms. Hyperparameter tuning for DT and RF is applied to avoid overfitting. The dataset used consists of 121 children, with ADHD and control groups.</a:t>
            </a:r>
          </a:p>
        </p:txBody>
      </p:sp>
      <p:sp>
        <p:nvSpPr>
          <p:cNvPr id="5" name="Freeform 5"/>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6"/>
            <a:stretch>
              <a:fillRect/>
            </a:stretch>
          </a:blipFill>
        </p:spPr>
      </p:sp>
      <p:sp>
        <p:nvSpPr>
          <p:cNvPr id="6" name="TextBox 6"/>
          <p:cNvSpPr txBox="1"/>
          <p:nvPr/>
        </p:nvSpPr>
        <p:spPr>
          <a:xfrm>
            <a:off x="1778382" y="952500"/>
            <a:ext cx="9991834" cy="1299655"/>
          </a:xfrm>
          <a:prstGeom prst="rect">
            <a:avLst/>
          </a:prstGeom>
        </p:spPr>
        <p:txBody>
          <a:bodyPr lIns="0" tIns="0" rIns="0" bIns="0" rtlCol="0" anchor="t">
            <a:spAutoFit/>
          </a:bodyPr>
          <a:lstStyle/>
          <a:p>
            <a:pPr algn="l">
              <a:lnSpc>
                <a:spcPts val="10440"/>
              </a:lnSpc>
            </a:pPr>
            <a:r>
              <a:rPr lang="en-US" sz="7457" b="1">
                <a:solidFill>
                  <a:srgbClr val="1F2933"/>
                </a:solidFill>
                <a:latin typeface="The Seasons Bold"/>
                <a:ea typeface="The Seasons Bold"/>
                <a:cs typeface="The Seasons Bold"/>
                <a:sym typeface="The Seasons Bold"/>
              </a:rPr>
              <a:t>Conclusion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1120502"/>
            <a:ext cx="8672276" cy="1302195"/>
          </a:xfrm>
          <a:prstGeom prst="rect">
            <a:avLst/>
          </a:prstGeom>
        </p:spPr>
        <p:txBody>
          <a:bodyPr lIns="0" tIns="0" rIns="0" bIns="0" rtlCol="0" anchor="t">
            <a:spAutoFit/>
          </a:bodyPr>
          <a:lstStyle/>
          <a:p>
            <a:pPr algn="l">
              <a:lnSpc>
                <a:spcPts val="10440"/>
              </a:lnSpc>
            </a:pPr>
            <a:r>
              <a:rPr lang="en-US" sz="7457" b="1">
                <a:solidFill>
                  <a:srgbClr val="1F2933"/>
                </a:solidFill>
                <a:latin typeface="The Seasons Bold"/>
                <a:ea typeface="The Seasons Bold"/>
                <a:cs typeface="The Seasons Bold"/>
                <a:sym typeface="The Seasons Bold"/>
              </a:rPr>
              <a:t>References</a:t>
            </a:r>
          </a:p>
        </p:txBody>
      </p:sp>
      <p:sp>
        <p:nvSpPr>
          <p:cNvPr id="3" name="TextBox 3"/>
          <p:cNvSpPr txBox="1"/>
          <p:nvPr/>
        </p:nvSpPr>
        <p:spPr>
          <a:xfrm>
            <a:off x="847401" y="3118817"/>
            <a:ext cx="16578331" cy="6139483"/>
          </a:xfrm>
          <a:prstGeom prst="rect">
            <a:avLst/>
          </a:prstGeom>
        </p:spPr>
        <p:txBody>
          <a:bodyPr lIns="0" tIns="0" rIns="0" bIns="0" rtlCol="0" anchor="t">
            <a:spAutoFit/>
          </a:bodyPr>
          <a:lstStyle/>
          <a:p>
            <a:pPr marL="440017" lvl="1" indent="-220008" algn="just">
              <a:lnSpc>
                <a:spcPts val="2853"/>
              </a:lnSpc>
              <a:buAutoNum type="arabicPeriod"/>
            </a:pPr>
            <a:r>
              <a:rPr lang="en-US" sz="2038" spc="101">
                <a:solidFill>
                  <a:srgbClr val="1F2933"/>
                </a:solidFill>
                <a:latin typeface="Glacial Indifference"/>
                <a:ea typeface="Glacial Indifference"/>
                <a:cs typeface="Glacial Indifference"/>
                <a:sym typeface="Glacial Indifference"/>
              </a:rPr>
              <a:t>Yin, W.; Li, T.; Mucha, P.J.; Cohen, J.R.; Zhu, H.; Zhu, Z.; Lin, W. Altered Neural Flexibility in Children with Attention-Deficit/Hyperactivity Disorder. Mol. Psychiatry 2022, 27, 4673–4679. </a:t>
            </a:r>
          </a:p>
          <a:p>
            <a:pPr marL="440017" lvl="1" indent="-220008" algn="just">
              <a:lnSpc>
                <a:spcPts val="2853"/>
              </a:lnSpc>
              <a:buAutoNum type="arabicPeriod"/>
            </a:pPr>
            <a:r>
              <a:rPr lang="en-US" sz="2038" spc="101">
                <a:solidFill>
                  <a:srgbClr val="1F2933"/>
                </a:solidFill>
                <a:latin typeface="Glacial Indifference"/>
                <a:ea typeface="Glacial Indifference"/>
                <a:cs typeface="Glacial Indifference"/>
                <a:sym typeface="Glacial Indifference"/>
              </a:rPr>
              <a:t>Pulini, A.A.; Kerr, W.T.; Loo, S.K.; Lenartowicz, A. Classification Accuracy of Neuroimaging Biomarkers in Attention-Deficit/Hyperactivity Disorder: Effects of Sample Size and Circular Analysis. Biol. Psychiatry Cogn. Neurosci. Neuroimaging 2019, 4, 108–120. </a:t>
            </a:r>
          </a:p>
          <a:p>
            <a:pPr marL="440017" lvl="1" indent="-220008" algn="just">
              <a:lnSpc>
                <a:spcPts val="2853"/>
              </a:lnSpc>
              <a:buAutoNum type="arabicPeriod"/>
            </a:pPr>
            <a:r>
              <a:rPr lang="en-US" sz="2038" spc="101">
                <a:solidFill>
                  <a:srgbClr val="1F2933"/>
                </a:solidFill>
                <a:latin typeface="Glacial Indifference"/>
                <a:ea typeface="Glacial Indifference"/>
                <a:cs typeface="Glacial Indifference"/>
                <a:sym typeface="Glacial Indifference"/>
              </a:rPr>
              <a:t>Kiiski, H.; Rueda-Delgado, L.M.; Bennett, M.; Knight, R.; Rai, L.; Roddy, D.; Grogan, K.; Bramham, J.; Kelly, C.; Whelan, R. Functional EEG Connectivity Is a Neuromarker for Adult Attention Deficit Hyperactivity Disorder Symptoms. Clin. Neurophysiol. 2020, 131, 330–342. </a:t>
            </a:r>
          </a:p>
          <a:p>
            <a:pPr marL="440017" lvl="1" indent="-220008" algn="just">
              <a:lnSpc>
                <a:spcPts val="2853"/>
              </a:lnSpc>
              <a:buAutoNum type="arabicPeriod"/>
            </a:pPr>
            <a:r>
              <a:rPr lang="en-US" sz="2038" spc="101">
                <a:solidFill>
                  <a:srgbClr val="1F2933"/>
                </a:solidFill>
                <a:latin typeface="Glacial Indifference"/>
                <a:ea typeface="Glacial Indifference"/>
                <a:cs typeface="Glacial Indifference"/>
                <a:sym typeface="Glacial Indifference"/>
              </a:rPr>
              <a:t>Alchalabi, A.E.; Shirmohammadi, S.; Eddin, A.N.; Elsharnouby, M. FOCUS: Detecting ADHD Patients by an EEG-Based Serious Game. IEEE Trans. Instrum. Meas. 2018, 67, 1512–1520</a:t>
            </a:r>
          </a:p>
          <a:p>
            <a:pPr marL="440017" lvl="1" indent="-220008" algn="just">
              <a:lnSpc>
                <a:spcPts val="2853"/>
              </a:lnSpc>
              <a:buAutoNum type="arabicPeriod"/>
            </a:pPr>
            <a:r>
              <a:rPr lang="en-US" sz="2038" spc="101">
                <a:solidFill>
                  <a:srgbClr val="1F2933"/>
                </a:solidFill>
                <a:latin typeface="Glacial Indifference"/>
                <a:ea typeface="Glacial Indifference"/>
                <a:cs typeface="Glacial Indifference"/>
                <a:sym typeface="Glacial Indifference"/>
              </a:rPr>
              <a:t>Ghassemi, F.; Hassan_Moradi, M.; Tehrani-Doost, M.; Abootalebi, V. Using Non-Linear Features of EEG for ADHD/Normal Participants’ Classification. Procedia Soc. Behav. Sci. 2012, 32, 148–152. </a:t>
            </a:r>
          </a:p>
          <a:p>
            <a:pPr marL="440017" lvl="1" indent="-220008" algn="just">
              <a:lnSpc>
                <a:spcPts val="2853"/>
              </a:lnSpc>
              <a:buAutoNum type="arabicPeriod"/>
            </a:pPr>
            <a:r>
              <a:rPr lang="en-US" sz="2038" spc="101">
                <a:solidFill>
                  <a:srgbClr val="1F2933"/>
                </a:solidFill>
                <a:latin typeface="Glacial Indifference"/>
                <a:ea typeface="Glacial Indifference"/>
                <a:cs typeface="Glacial Indifference"/>
                <a:sym typeface="Glacial Indifference"/>
              </a:rPr>
              <a:t>Mohammadi, M.R.; Khaleghi, A.; Nasrabadi, A.M.; Rafieivand, S.; Begol, M.; Zarafshan, H. EEG Classification of ADHD and Normal Children Using Non-Linear Features and Neural Network. Biomed. Eng. Lett. 2016, 6, 66–73. </a:t>
            </a:r>
          </a:p>
          <a:p>
            <a:pPr marL="440017" lvl="1" indent="-220008" algn="just">
              <a:lnSpc>
                <a:spcPts val="2853"/>
              </a:lnSpc>
              <a:buAutoNum type="arabicPeriod"/>
            </a:pPr>
            <a:r>
              <a:rPr lang="en-US" sz="2038" spc="101">
                <a:solidFill>
                  <a:srgbClr val="1F2933"/>
                </a:solidFill>
                <a:latin typeface="Glacial Indifference"/>
                <a:ea typeface="Glacial Indifference"/>
                <a:cs typeface="Glacial Indifference"/>
                <a:sym typeface="Glacial Indifference"/>
              </a:rPr>
              <a:t>Allahverdy, A.; Khorrami, A.; Mohammadi, M.; Motie Nasrabadi, A. Detecting ADHD Children Using the Attention Continuity as Nonlinear Feature of EEG. Front. Biomed. Technol. 2016, 3, 1–2.</a:t>
            </a:r>
          </a:p>
          <a:p>
            <a:pPr algn="just">
              <a:lnSpc>
                <a:spcPts val="2853"/>
              </a:lnSpc>
            </a:pPr>
            <a:endParaRPr lang="en-US" sz="2038" spc="101">
              <a:solidFill>
                <a:srgbClr val="1F2933"/>
              </a:solidFill>
              <a:latin typeface="Glacial Indifference"/>
              <a:ea typeface="Glacial Indifference"/>
              <a:cs typeface="Glacial Indifference"/>
              <a:sym typeface="Glacial Indifference"/>
            </a:endParaRPr>
          </a:p>
        </p:txBody>
      </p:sp>
      <p:sp>
        <p:nvSpPr>
          <p:cNvPr id="4" name="Freeform 4"/>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4155597" y="3050490"/>
            <a:ext cx="9976806" cy="4509870"/>
          </a:xfrm>
          <a:prstGeom prst="rect">
            <a:avLst/>
          </a:prstGeom>
        </p:spPr>
        <p:txBody>
          <a:bodyPr lIns="0" tIns="0" rIns="0" bIns="0" rtlCol="0" anchor="t">
            <a:spAutoFit/>
          </a:bodyPr>
          <a:lstStyle/>
          <a:p>
            <a:pPr algn="ctr">
              <a:lnSpc>
                <a:spcPts val="17053"/>
              </a:lnSpc>
            </a:pPr>
            <a:r>
              <a:rPr lang="en-US" sz="17053" b="1">
                <a:solidFill>
                  <a:srgbClr val="1F2933"/>
                </a:solidFill>
                <a:latin typeface="The Seasons Bold"/>
                <a:ea typeface="The Seasons Bold"/>
                <a:cs typeface="The Seasons Bold"/>
                <a:sym typeface="The Seaso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566153" y="1453861"/>
            <a:ext cx="10002422" cy="1302195"/>
          </a:xfrm>
          <a:prstGeom prst="rect">
            <a:avLst/>
          </a:prstGeom>
        </p:spPr>
        <p:txBody>
          <a:bodyPr lIns="0" tIns="0" rIns="0" bIns="0" rtlCol="0" anchor="t">
            <a:spAutoFit/>
          </a:bodyPr>
          <a:lstStyle/>
          <a:p>
            <a:pPr algn="l">
              <a:lnSpc>
                <a:spcPts val="10440"/>
              </a:lnSpc>
            </a:pPr>
            <a:r>
              <a:rPr lang="en-US" sz="7457" b="1">
                <a:solidFill>
                  <a:srgbClr val="1F2933"/>
                </a:solidFill>
                <a:latin typeface="The Seasons Bold"/>
                <a:ea typeface="The Seasons Bold"/>
                <a:cs typeface="The Seasons Bold"/>
                <a:sym typeface="The Seasons Bold"/>
              </a:rPr>
              <a:t> Table of Contents :</a:t>
            </a:r>
          </a:p>
        </p:txBody>
      </p:sp>
      <p:sp>
        <p:nvSpPr>
          <p:cNvPr id="3" name="TextBox 3"/>
          <p:cNvSpPr txBox="1"/>
          <p:nvPr/>
        </p:nvSpPr>
        <p:spPr>
          <a:xfrm>
            <a:off x="2973853" y="2895422"/>
            <a:ext cx="10103892" cy="575984"/>
          </a:xfrm>
          <a:prstGeom prst="rect">
            <a:avLst/>
          </a:prstGeom>
        </p:spPr>
        <p:txBody>
          <a:bodyPr lIns="0" tIns="0" rIns="0" bIns="0" rtlCol="0" anchor="t">
            <a:spAutoFit/>
          </a:bodyPr>
          <a:lstStyle/>
          <a:p>
            <a:pPr marL="817282" lvl="1" indent="-408641" algn="l">
              <a:lnSpc>
                <a:spcPts val="3785"/>
              </a:lnSpc>
              <a:buFont typeface="Arial"/>
              <a:buChar char="•"/>
            </a:pPr>
            <a:r>
              <a:rPr lang="en-US" sz="3785" b="1" spc="189">
                <a:solidFill>
                  <a:srgbClr val="1F2933"/>
                </a:solidFill>
                <a:latin typeface="Times New Roman Bold"/>
                <a:ea typeface="Times New Roman Bold"/>
                <a:cs typeface="Times New Roman Bold"/>
                <a:sym typeface="Times New Roman Bold"/>
              </a:rPr>
              <a:t>Abstract</a:t>
            </a:r>
          </a:p>
        </p:txBody>
      </p:sp>
      <p:sp>
        <p:nvSpPr>
          <p:cNvPr id="4" name="TextBox 4"/>
          <p:cNvSpPr txBox="1"/>
          <p:nvPr/>
        </p:nvSpPr>
        <p:spPr>
          <a:xfrm>
            <a:off x="2973853" y="3587594"/>
            <a:ext cx="10103892" cy="575984"/>
          </a:xfrm>
          <a:prstGeom prst="rect">
            <a:avLst/>
          </a:prstGeom>
        </p:spPr>
        <p:txBody>
          <a:bodyPr lIns="0" tIns="0" rIns="0" bIns="0" rtlCol="0" anchor="t">
            <a:spAutoFit/>
          </a:bodyPr>
          <a:lstStyle/>
          <a:p>
            <a:pPr marL="817282" lvl="1" indent="-408641" algn="l">
              <a:lnSpc>
                <a:spcPts val="3785"/>
              </a:lnSpc>
              <a:buFont typeface="Arial"/>
              <a:buChar char="•"/>
            </a:pPr>
            <a:r>
              <a:rPr lang="en-US" sz="3785" b="1">
                <a:solidFill>
                  <a:srgbClr val="1F2933"/>
                </a:solidFill>
                <a:latin typeface="Times New Roman Bold"/>
                <a:ea typeface="Times New Roman Bold"/>
                <a:cs typeface="Times New Roman Bold"/>
                <a:sym typeface="Times New Roman Bold"/>
              </a:rPr>
              <a:t>Introduction</a:t>
            </a:r>
          </a:p>
        </p:txBody>
      </p:sp>
      <p:sp>
        <p:nvSpPr>
          <p:cNvPr id="5" name="TextBox 5"/>
          <p:cNvSpPr txBox="1"/>
          <p:nvPr/>
        </p:nvSpPr>
        <p:spPr>
          <a:xfrm>
            <a:off x="2973853" y="4351164"/>
            <a:ext cx="10103892" cy="575984"/>
          </a:xfrm>
          <a:prstGeom prst="rect">
            <a:avLst/>
          </a:prstGeom>
        </p:spPr>
        <p:txBody>
          <a:bodyPr lIns="0" tIns="0" rIns="0" bIns="0" rtlCol="0" anchor="t">
            <a:spAutoFit/>
          </a:bodyPr>
          <a:lstStyle/>
          <a:p>
            <a:pPr marL="817282" lvl="1" indent="-408641" algn="l">
              <a:lnSpc>
                <a:spcPts val="3785"/>
              </a:lnSpc>
              <a:buFont typeface="Arial"/>
              <a:buChar char="•"/>
            </a:pPr>
            <a:r>
              <a:rPr lang="en-US" sz="3785" b="1">
                <a:solidFill>
                  <a:srgbClr val="1F2933"/>
                </a:solidFill>
                <a:latin typeface="Times New Roman Bold"/>
                <a:ea typeface="Times New Roman Bold"/>
                <a:cs typeface="Times New Roman Bold"/>
                <a:sym typeface="Times New Roman Bold"/>
              </a:rPr>
              <a:t>Problem Statement</a:t>
            </a:r>
          </a:p>
        </p:txBody>
      </p:sp>
      <p:sp>
        <p:nvSpPr>
          <p:cNvPr id="6" name="TextBox 6"/>
          <p:cNvSpPr txBox="1"/>
          <p:nvPr/>
        </p:nvSpPr>
        <p:spPr>
          <a:xfrm>
            <a:off x="2973853" y="5024017"/>
            <a:ext cx="10103892" cy="575984"/>
          </a:xfrm>
          <a:prstGeom prst="rect">
            <a:avLst/>
          </a:prstGeom>
        </p:spPr>
        <p:txBody>
          <a:bodyPr lIns="0" tIns="0" rIns="0" bIns="0" rtlCol="0" anchor="t">
            <a:spAutoFit/>
          </a:bodyPr>
          <a:lstStyle/>
          <a:p>
            <a:pPr marL="817282" lvl="1" indent="-408641" algn="l">
              <a:lnSpc>
                <a:spcPts val="3785"/>
              </a:lnSpc>
              <a:buFont typeface="Arial"/>
              <a:buChar char="•"/>
            </a:pPr>
            <a:r>
              <a:rPr lang="en-US" sz="3785" b="1">
                <a:solidFill>
                  <a:srgbClr val="1F2933"/>
                </a:solidFill>
                <a:latin typeface="Times New Roman Bold"/>
                <a:ea typeface="Times New Roman Bold"/>
                <a:cs typeface="Times New Roman Bold"/>
                <a:sym typeface="Times New Roman Bold"/>
              </a:rPr>
              <a:t>Proposed System</a:t>
            </a:r>
          </a:p>
        </p:txBody>
      </p:sp>
      <p:sp>
        <p:nvSpPr>
          <p:cNvPr id="7" name="TextBox 7"/>
          <p:cNvSpPr txBox="1"/>
          <p:nvPr/>
        </p:nvSpPr>
        <p:spPr>
          <a:xfrm>
            <a:off x="2973853" y="5669280"/>
            <a:ext cx="10103892" cy="575984"/>
          </a:xfrm>
          <a:prstGeom prst="rect">
            <a:avLst/>
          </a:prstGeom>
        </p:spPr>
        <p:txBody>
          <a:bodyPr lIns="0" tIns="0" rIns="0" bIns="0" rtlCol="0" anchor="t">
            <a:spAutoFit/>
          </a:bodyPr>
          <a:lstStyle/>
          <a:p>
            <a:pPr marL="817282" lvl="1" indent="-408641" algn="l">
              <a:lnSpc>
                <a:spcPts val="3785"/>
              </a:lnSpc>
              <a:buFont typeface="Arial"/>
              <a:buChar char="•"/>
            </a:pPr>
            <a:r>
              <a:rPr lang="en-US" sz="3785" b="1">
                <a:solidFill>
                  <a:srgbClr val="1F2933"/>
                </a:solidFill>
                <a:latin typeface="Times New Roman Bold"/>
                <a:ea typeface="Times New Roman Bold"/>
                <a:cs typeface="Times New Roman Bold"/>
                <a:sym typeface="Times New Roman Bold"/>
              </a:rPr>
              <a:t>Literature Survey</a:t>
            </a:r>
          </a:p>
        </p:txBody>
      </p:sp>
      <p:sp>
        <p:nvSpPr>
          <p:cNvPr id="8" name="TextBox 8"/>
          <p:cNvSpPr txBox="1"/>
          <p:nvPr/>
        </p:nvSpPr>
        <p:spPr>
          <a:xfrm>
            <a:off x="2973853" y="6431577"/>
            <a:ext cx="10103892" cy="575984"/>
          </a:xfrm>
          <a:prstGeom prst="rect">
            <a:avLst/>
          </a:prstGeom>
        </p:spPr>
        <p:txBody>
          <a:bodyPr lIns="0" tIns="0" rIns="0" bIns="0" rtlCol="0" anchor="t">
            <a:spAutoFit/>
          </a:bodyPr>
          <a:lstStyle/>
          <a:p>
            <a:pPr marL="817282" lvl="1" indent="-408641" algn="l">
              <a:lnSpc>
                <a:spcPts val="3785"/>
              </a:lnSpc>
              <a:buFont typeface="Arial"/>
              <a:buChar char="•"/>
            </a:pPr>
            <a:r>
              <a:rPr lang="en-US" sz="3785" b="1">
                <a:solidFill>
                  <a:srgbClr val="1F2933"/>
                </a:solidFill>
                <a:latin typeface="Times New Roman Bold"/>
                <a:ea typeface="Times New Roman Bold"/>
                <a:cs typeface="Times New Roman Bold"/>
                <a:sym typeface="Times New Roman Bold"/>
              </a:rPr>
              <a:t>Hardware/Software Requirement</a:t>
            </a:r>
          </a:p>
        </p:txBody>
      </p:sp>
      <p:sp>
        <p:nvSpPr>
          <p:cNvPr id="9" name="TextBox 9"/>
          <p:cNvSpPr txBox="1"/>
          <p:nvPr/>
        </p:nvSpPr>
        <p:spPr>
          <a:xfrm>
            <a:off x="2973853" y="7870659"/>
            <a:ext cx="10103892" cy="575984"/>
          </a:xfrm>
          <a:prstGeom prst="rect">
            <a:avLst/>
          </a:prstGeom>
        </p:spPr>
        <p:txBody>
          <a:bodyPr lIns="0" tIns="0" rIns="0" bIns="0" rtlCol="0" anchor="t">
            <a:spAutoFit/>
          </a:bodyPr>
          <a:lstStyle/>
          <a:p>
            <a:pPr marL="817282" lvl="1" indent="-408641" algn="l">
              <a:lnSpc>
                <a:spcPts val="3785"/>
              </a:lnSpc>
              <a:buFont typeface="Arial"/>
              <a:buChar char="•"/>
            </a:pPr>
            <a:r>
              <a:rPr lang="en-US" sz="3785" b="1">
                <a:solidFill>
                  <a:srgbClr val="1F2933"/>
                </a:solidFill>
                <a:latin typeface="Times New Roman Bold"/>
                <a:ea typeface="Times New Roman Bold"/>
                <a:cs typeface="Times New Roman Bold"/>
                <a:sym typeface="Times New Roman Bold"/>
              </a:rPr>
              <a:t>Future Scope </a:t>
            </a:r>
          </a:p>
        </p:txBody>
      </p:sp>
      <p:sp>
        <p:nvSpPr>
          <p:cNvPr id="10" name="TextBox 10"/>
          <p:cNvSpPr txBox="1"/>
          <p:nvPr/>
        </p:nvSpPr>
        <p:spPr>
          <a:xfrm>
            <a:off x="2973853" y="8632955"/>
            <a:ext cx="10103892" cy="575984"/>
          </a:xfrm>
          <a:prstGeom prst="rect">
            <a:avLst/>
          </a:prstGeom>
        </p:spPr>
        <p:txBody>
          <a:bodyPr lIns="0" tIns="0" rIns="0" bIns="0" rtlCol="0" anchor="t">
            <a:spAutoFit/>
          </a:bodyPr>
          <a:lstStyle/>
          <a:p>
            <a:pPr marL="817282" lvl="1" indent="-408641" algn="l">
              <a:lnSpc>
                <a:spcPts val="3785"/>
              </a:lnSpc>
              <a:buFont typeface="Arial"/>
              <a:buChar char="•"/>
            </a:pPr>
            <a:r>
              <a:rPr lang="en-US" sz="3785" b="1">
                <a:solidFill>
                  <a:srgbClr val="1F2933"/>
                </a:solidFill>
                <a:latin typeface="Times New Roman Bold"/>
                <a:ea typeface="Times New Roman Bold"/>
                <a:cs typeface="Times New Roman Bold"/>
                <a:sym typeface="Times New Roman Bold"/>
              </a:rPr>
              <a:t>Conclusion</a:t>
            </a:r>
          </a:p>
        </p:txBody>
      </p:sp>
      <p:sp>
        <p:nvSpPr>
          <p:cNvPr id="11" name="TextBox 11"/>
          <p:cNvSpPr txBox="1"/>
          <p:nvPr/>
        </p:nvSpPr>
        <p:spPr>
          <a:xfrm>
            <a:off x="2973853" y="9326426"/>
            <a:ext cx="10103892" cy="575984"/>
          </a:xfrm>
          <a:prstGeom prst="rect">
            <a:avLst/>
          </a:prstGeom>
        </p:spPr>
        <p:txBody>
          <a:bodyPr lIns="0" tIns="0" rIns="0" bIns="0" rtlCol="0" anchor="t">
            <a:spAutoFit/>
          </a:bodyPr>
          <a:lstStyle/>
          <a:p>
            <a:pPr marL="817282" lvl="1" indent="-408641" algn="l">
              <a:lnSpc>
                <a:spcPts val="3785"/>
              </a:lnSpc>
              <a:buFont typeface="Arial"/>
              <a:buChar char="•"/>
            </a:pPr>
            <a:r>
              <a:rPr lang="en-US" sz="3785" b="1">
                <a:solidFill>
                  <a:srgbClr val="1F2933"/>
                </a:solidFill>
                <a:latin typeface="Times New Roman Bold"/>
                <a:ea typeface="Times New Roman Bold"/>
                <a:cs typeface="Times New Roman Bold"/>
                <a:sym typeface="Times New Roman Bold"/>
              </a:rPr>
              <a:t>Refrences</a:t>
            </a:r>
          </a:p>
        </p:txBody>
      </p:sp>
      <p:sp>
        <p:nvSpPr>
          <p:cNvPr id="12" name="TextBox 12"/>
          <p:cNvSpPr txBox="1"/>
          <p:nvPr/>
        </p:nvSpPr>
        <p:spPr>
          <a:xfrm>
            <a:off x="2973853" y="7193873"/>
            <a:ext cx="10103892" cy="575984"/>
          </a:xfrm>
          <a:prstGeom prst="rect">
            <a:avLst/>
          </a:prstGeom>
        </p:spPr>
        <p:txBody>
          <a:bodyPr lIns="0" tIns="0" rIns="0" bIns="0" rtlCol="0" anchor="t">
            <a:spAutoFit/>
          </a:bodyPr>
          <a:lstStyle/>
          <a:p>
            <a:pPr marL="817282" lvl="1" indent="-408641" algn="l">
              <a:lnSpc>
                <a:spcPts val="3785"/>
              </a:lnSpc>
              <a:buFont typeface="Arial"/>
              <a:buChar char="•"/>
            </a:pPr>
            <a:r>
              <a:rPr lang="en-US" sz="3785" b="1">
                <a:solidFill>
                  <a:srgbClr val="1F2933"/>
                </a:solidFill>
                <a:latin typeface="Times New Roman Bold"/>
                <a:ea typeface="Times New Roman Bold"/>
                <a:cs typeface="Times New Roman Bold"/>
                <a:sym typeface="Times New Roman Bold"/>
              </a:rPr>
              <a:t>Result and Discussion </a:t>
            </a:r>
          </a:p>
        </p:txBody>
      </p:sp>
      <p:sp>
        <p:nvSpPr>
          <p:cNvPr id="13" name="Freeform 13"/>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7119534" y="876300"/>
            <a:ext cx="3808771" cy="1299655"/>
          </a:xfrm>
          <a:prstGeom prst="rect">
            <a:avLst/>
          </a:prstGeom>
        </p:spPr>
        <p:txBody>
          <a:bodyPr lIns="0" tIns="0" rIns="0" bIns="0" rtlCol="0" anchor="t">
            <a:spAutoFit/>
          </a:bodyPr>
          <a:lstStyle/>
          <a:p>
            <a:pPr algn="r">
              <a:lnSpc>
                <a:spcPts val="10440"/>
              </a:lnSpc>
            </a:pPr>
            <a:r>
              <a:rPr lang="en-US" sz="7457" b="1">
                <a:solidFill>
                  <a:srgbClr val="1F2933"/>
                </a:solidFill>
                <a:latin typeface="The Seasons Bold"/>
                <a:ea typeface="The Seasons Bold"/>
                <a:cs typeface="The Seasons Bold"/>
                <a:sym typeface="The Seasons Bold"/>
              </a:rPr>
              <a:t>Abstract</a:t>
            </a:r>
          </a:p>
        </p:txBody>
      </p:sp>
      <p:sp>
        <p:nvSpPr>
          <p:cNvPr id="3" name="TextBox 3"/>
          <p:cNvSpPr txBox="1"/>
          <p:nvPr/>
        </p:nvSpPr>
        <p:spPr>
          <a:xfrm>
            <a:off x="1563928" y="2660621"/>
            <a:ext cx="15695372" cy="6604000"/>
          </a:xfrm>
          <a:prstGeom prst="rect">
            <a:avLst/>
          </a:prstGeom>
        </p:spPr>
        <p:txBody>
          <a:bodyPr lIns="0" tIns="0" rIns="0" bIns="0" rtlCol="0" anchor="t">
            <a:spAutoFit/>
          </a:bodyPr>
          <a:lstStyle/>
          <a:p>
            <a:pPr algn="just">
              <a:lnSpc>
                <a:spcPts val="3499"/>
              </a:lnSpc>
            </a:pPr>
            <a:r>
              <a:rPr lang="en-US" sz="2499" spc="124">
                <a:solidFill>
                  <a:srgbClr val="1F2933"/>
                </a:solidFill>
                <a:latin typeface="Times New Roman"/>
                <a:ea typeface="Times New Roman"/>
                <a:cs typeface="Times New Roman"/>
                <a:sym typeface="Times New Roman"/>
              </a:rPr>
              <a:t>Prediction of ADHD Using Statistical and Machine Learning Algorithms is an emerging field that aims to improve the accuracy and efficiency of ADHD diagnosis. Traditional diagnostic methods for ADHD are often subjective and time-consuming, relying on clinical interviews and behavioral assessments. Machine learning (ML) and statistical models offer a data-driven approach by analyzing large datasets, including behavioral patterns, genetic information, neuroimaging data, and other biomarkers.</a:t>
            </a:r>
          </a:p>
          <a:p>
            <a:pPr algn="just">
              <a:lnSpc>
                <a:spcPts val="3499"/>
              </a:lnSpc>
            </a:pPr>
            <a:endParaRPr lang="en-US" sz="2499" spc="124">
              <a:solidFill>
                <a:srgbClr val="1F2933"/>
              </a:solidFill>
              <a:latin typeface="Times New Roman"/>
              <a:ea typeface="Times New Roman"/>
              <a:cs typeface="Times New Roman"/>
              <a:sym typeface="Times New Roman"/>
            </a:endParaRPr>
          </a:p>
          <a:p>
            <a:pPr algn="just">
              <a:lnSpc>
                <a:spcPts val="3499"/>
              </a:lnSpc>
            </a:pPr>
            <a:r>
              <a:rPr lang="en-US" sz="2499" spc="124">
                <a:solidFill>
                  <a:srgbClr val="1F2933"/>
                </a:solidFill>
                <a:latin typeface="Times New Roman"/>
                <a:ea typeface="Times New Roman"/>
                <a:cs typeface="Times New Roman"/>
                <a:sym typeface="Times New Roman"/>
              </a:rPr>
              <a:t>These algorithms can identify subtle patterns that may not be easily detected by human observation. Techniques such as decision trees, support vector machines, and neural networks are commonly used to classify ADHD cases or predict the likelihood of the disorder in individuals. Statistical models can also help in feature selection, identifying key variables associated with ADHD symptoms.</a:t>
            </a:r>
          </a:p>
          <a:p>
            <a:pPr algn="just">
              <a:lnSpc>
                <a:spcPts val="3499"/>
              </a:lnSpc>
            </a:pPr>
            <a:endParaRPr lang="en-US" sz="2499" spc="124">
              <a:solidFill>
                <a:srgbClr val="1F2933"/>
              </a:solidFill>
              <a:latin typeface="Times New Roman"/>
              <a:ea typeface="Times New Roman"/>
              <a:cs typeface="Times New Roman"/>
              <a:sym typeface="Times New Roman"/>
            </a:endParaRPr>
          </a:p>
          <a:p>
            <a:pPr algn="just">
              <a:lnSpc>
                <a:spcPts val="3499"/>
              </a:lnSpc>
            </a:pPr>
            <a:r>
              <a:rPr lang="en-US" sz="2499" spc="124">
                <a:solidFill>
                  <a:srgbClr val="1F2933"/>
                </a:solidFill>
                <a:latin typeface="Times New Roman"/>
                <a:ea typeface="Times New Roman"/>
                <a:cs typeface="Times New Roman"/>
                <a:sym typeface="Times New Roman"/>
              </a:rPr>
              <a:t>The integration of these technologies holds promise for earlier, more accurate ADHD diagnoses, which can lead to better treatment outcomes. However, challenges remain, such as ensuring data quality, addressing ethical concerns, and developing models that generalize well across diverse populations.</a:t>
            </a:r>
          </a:p>
          <a:p>
            <a:pPr algn="just">
              <a:lnSpc>
                <a:spcPts val="3499"/>
              </a:lnSpc>
            </a:pPr>
            <a:endParaRPr lang="en-US" sz="2499" spc="124">
              <a:solidFill>
                <a:srgbClr val="1F2933"/>
              </a:solidFill>
              <a:latin typeface="Times New Roman"/>
              <a:ea typeface="Times New Roman"/>
              <a:cs typeface="Times New Roman"/>
              <a:sym typeface="Times New Roman"/>
            </a:endParaRPr>
          </a:p>
        </p:txBody>
      </p:sp>
      <p:sp>
        <p:nvSpPr>
          <p:cNvPr id="4" name="Freeform 4"/>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881671" y="3275397"/>
            <a:ext cx="14337964" cy="4947793"/>
          </a:xfrm>
          <a:prstGeom prst="rect">
            <a:avLst/>
          </a:prstGeom>
        </p:spPr>
        <p:txBody>
          <a:bodyPr lIns="0" tIns="0" rIns="0" bIns="0" rtlCol="0" anchor="t">
            <a:spAutoFit/>
          </a:bodyPr>
          <a:lstStyle/>
          <a:p>
            <a:pPr algn="just">
              <a:lnSpc>
                <a:spcPts val="3200"/>
              </a:lnSpc>
            </a:pPr>
            <a:r>
              <a:rPr lang="en-US" sz="3200">
                <a:solidFill>
                  <a:srgbClr val="1F2933"/>
                </a:solidFill>
                <a:latin typeface="The Seasons"/>
                <a:ea typeface="The Seasons"/>
                <a:cs typeface="The Seasons"/>
                <a:sym typeface="The Seasons"/>
              </a:rPr>
              <a:t>•ADHD stands for  </a:t>
            </a:r>
            <a:r>
              <a:rPr lang="en-US" sz="3200" b="1">
                <a:solidFill>
                  <a:srgbClr val="000000"/>
                </a:solidFill>
                <a:latin typeface="The Seasons Bold"/>
                <a:ea typeface="The Seasons Bold"/>
                <a:cs typeface="The Seasons Bold"/>
                <a:sym typeface="The Seasons Bold"/>
              </a:rPr>
              <a:t>Attention Deficit Hyperactivity Disorder.</a:t>
            </a:r>
          </a:p>
          <a:p>
            <a:pPr algn="just">
              <a:lnSpc>
                <a:spcPts val="3200"/>
              </a:lnSpc>
            </a:pPr>
            <a:endParaRPr lang="en-US" sz="3200" b="1">
              <a:solidFill>
                <a:srgbClr val="000000"/>
              </a:solidFill>
              <a:latin typeface="The Seasons Bold"/>
              <a:ea typeface="The Seasons Bold"/>
              <a:cs typeface="The Seasons Bold"/>
              <a:sym typeface="The Seasons Bold"/>
            </a:endParaRPr>
          </a:p>
          <a:p>
            <a:pPr algn="just">
              <a:lnSpc>
                <a:spcPts val="3200"/>
              </a:lnSpc>
            </a:pPr>
            <a:r>
              <a:rPr lang="en-US" sz="3200">
                <a:solidFill>
                  <a:srgbClr val="1F2933"/>
                </a:solidFill>
                <a:latin typeface="The Seasons"/>
                <a:ea typeface="The Seasons"/>
                <a:cs typeface="The Seasons"/>
                <a:sym typeface="The Seasons"/>
              </a:rPr>
              <a:t>•It’s a brain disorder that affects how you pay attention, sit still, and control your behavior.</a:t>
            </a:r>
          </a:p>
          <a:p>
            <a:pPr algn="just">
              <a:lnSpc>
                <a:spcPts val="3200"/>
              </a:lnSpc>
            </a:pPr>
            <a:endParaRPr lang="en-US" sz="3200">
              <a:solidFill>
                <a:srgbClr val="1F2933"/>
              </a:solidFill>
              <a:latin typeface="The Seasons"/>
              <a:ea typeface="The Seasons"/>
              <a:cs typeface="The Seasons"/>
              <a:sym typeface="The Seasons"/>
            </a:endParaRPr>
          </a:p>
          <a:p>
            <a:pPr algn="just">
              <a:lnSpc>
                <a:spcPts val="3200"/>
              </a:lnSpc>
            </a:pPr>
            <a:r>
              <a:rPr lang="en-US" sz="3200">
                <a:solidFill>
                  <a:srgbClr val="1F2933"/>
                </a:solidFill>
                <a:latin typeface="The Seasons"/>
                <a:ea typeface="The Seasons"/>
                <a:cs typeface="The Seasons"/>
                <a:sym typeface="The Seasons"/>
              </a:rPr>
              <a:t>•It happens in children and teens and can continue into adulthood. </a:t>
            </a:r>
          </a:p>
          <a:p>
            <a:pPr algn="just">
              <a:lnSpc>
                <a:spcPts val="3200"/>
              </a:lnSpc>
            </a:pPr>
            <a:endParaRPr lang="en-US" sz="3200">
              <a:solidFill>
                <a:srgbClr val="1F2933"/>
              </a:solidFill>
              <a:latin typeface="The Seasons"/>
              <a:ea typeface="The Seasons"/>
              <a:cs typeface="The Seasons"/>
              <a:sym typeface="The Seasons"/>
            </a:endParaRPr>
          </a:p>
          <a:p>
            <a:pPr algn="just">
              <a:lnSpc>
                <a:spcPts val="3200"/>
              </a:lnSpc>
            </a:pPr>
            <a:r>
              <a:rPr lang="en-US" sz="3200">
                <a:solidFill>
                  <a:srgbClr val="1F2933"/>
                </a:solidFill>
                <a:latin typeface="The Seasons"/>
                <a:ea typeface="The Seasons"/>
                <a:cs typeface="The Seasons"/>
                <a:sym typeface="The Seasons"/>
              </a:rPr>
              <a:t>•ADHD is one of the most commonly diagnosed mental disorders in children.</a:t>
            </a:r>
          </a:p>
          <a:p>
            <a:pPr algn="just">
              <a:lnSpc>
                <a:spcPts val="3200"/>
              </a:lnSpc>
            </a:pPr>
            <a:r>
              <a:rPr lang="en-US" sz="3200">
                <a:solidFill>
                  <a:srgbClr val="1F2933"/>
                </a:solidFill>
                <a:latin typeface="The Seasons"/>
                <a:ea typeface="The Seasons"/>
                <a:cs typeface="The Seasons"/>
                <a:sym typeface="The Seasons"/>
              </a:rPr>
              <a:t>. </a:t>
            </a:r>
          </a:p>
          <a:p>
            <a:pPr algn="just">
              <a:lnSpc>
                <a:spcPts val="3200"/>
              </a:lnSpc>
            </a:pPr>
            <a:r>
              <a:rPr lang="en-US" sz="3200">
                <a:solidFill>
                  <a:srgbClr val="1F2933"/>
                </a:solidFill>
                <a:latin typeface="The Seasons"/>
                <a:ea typeface="The Seasons"/>
                <a:cs typeface="The Seasons"/>
                <a:sym typeface="The Seasons"/>
              </a:rPr>
              <a:t>•It’s usually spotted during the early school years, when a child begins to have problems paying attention. </a:t>
            </a:r>
          </a:p>
          <a:p>
            <a:pPr algn="just">
              <a:lnSpc>
                <a:spcPts val="4832"/>
              </a:lnSpc>
            </a:pPr>
            <a:endParaRPr lang="en-US" sz="3200">
              <a:solidFill>
                <a:srgbClr val="1F2933"/>
              </a:solidFill>
              <a:latin typeface="The Seasons"/>
              <a:ea typeface="The Seasons"/>
              <a:cs typeface="The Seasons"/>
              <a:sym typeface="The Seasons"/>
            </a:endParaRPr>
          </a:p>
        </p:txBody>
      </p:sp>
      <p:sp>
        <p:nvSpPr>
          <p:cNvPr id="3" name="TextBox 3"/>
          <p:cNvSpPr txBox="1"/>
          <p:nvPr/>
        </p:nvSpPr>
        <p:spPr>
          <a:xfrm>
            <a:off x="2964300" y="994034"/>
            <a:ext cx="12172706" cy="1299655"/>
          </a:xfrm>
          <a:prstGeom prst="rect">
            <a:avLst/>
          </a:prstGeom>
        </p:spPr>
        <p:txBody>
          <a:bodyPr lIns="0" tIns="0" rIns="0" bIns="0" rtlCol="0" anchor="t">
            <a:spAutoFit/>
          </a:bodyPr>
          <a:lstStyle/>
          <a:p>
            <a:pPr algn="ctr">
              <a:lnSpc>
                <a:spcPts val="10440"/>
              </a:lnSpc>
            </a:pPr>
            <a:r>
              <a:rPr lang="en-US" sz="7457" b="1">
                <a:solidFill>
                  <a:srgbClr val="1F2933"/>
                </a:solidFill>
                <a:latin typeface="The Seasons Bold"/>
                <a:ea typeface="The Seasons Bold"/>
                <a:cs typeface="The Seasons Bold"/>
                <a:sym typeface="The Seasons Bold"/>
              </a:rPr>
              <a:t>Introduction to ADHD</a:t>
            </a:r>
          </a:p>
        </p:txBody>
      </p:sp>
      <p:sp>
        <p:nvSpPr>
          <p:cNvPr id="4" name="Freeform 4"/>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793232" y="645720"/>
            <a:ext cx="13451051" cy="2636330"/>
          </a:xfrm>
          <a:prstGeom prst="rect">
            <a:avLst/>
          </a:prstGeom>
        </p:spPr>
        <p:txBody>
          <a:bodyPr lIns="0" tIns="0" rIns="0" bIns="0" rtlCol="0" anchor="t">
            <a:spAutoFit/>
          </a:bodyPr>
          <a:lstStyle/>
          <a:p>
            <a:pPr algn="l">
              <a:lnSpc>
                <a:spcPts val="10440"/>
              </a:lnSpc>
            </a:pPr>
            <a:r>
              <a:rPr lang="en-US" sz="7457" b="1">
                <a:solidFill>
                  <a:srgbClr val="1F2933"/>
                </a:solidFill>
                <a:latin typeface="The Seasons Bold"/>
                <a:ea typeface="The Seasons Bold"/>
                <a:cs typeface="The Seasons Bold"/>
                <a:sym typeface="The Seasons Bold"/>
              </a:rPr>
              <a:t>ADHD Types and Symptoms in Children</a:t>
            </a:r>
          </a:p>
        </p:txBody>
      </p:sp>
      <p:sp>
        <p:nvSpPr>
          <p:cNvPr id="3" name="TextBox 3"/>
          <p:cNvSpPr txBox="1"/>
          <p:nvPr/>
        </p:nvSpPr>
        <p:spPr>
          <a:xfrm>
            <a:off x="793232" y="4030271"/>
            <a:ext cx="12457005" cy="4010696"/>
          </a:xfrm>
          <a:prstGeom prst="rect">
            <a:avLst/>
          </a:prstGeom>
        </p:spPr>
        <p:txBody>
          <a:bodyPr lIns="0" tIns="0" rIns="0" bIns="0" rtlCol="0" anchor="t">
            <a:spAutoFit/>
          </a:bodyPr>
          <a:lstStyle/>
          <a:p>
            <a:pPr algn="l">
              <a:lnSpc>
                <a:spcPts val="4563"/>
              </a:lnSpc>
            </a:pPr>
            <a:r>
              <a:rPr lang="en-US" sz="3259" spc="162">
                <a:solidFill>
                  <a:srgbClr val="1F2933"/>
                </a:solidFill>
                <a:latin typeface="Times New Roman"/>
                <a:ea typeface="Times New Roman"/>
                <a:cs typeface="Times New Roman"/>
                <a:sym typeface="Times New Roman"/>
              </a:rPr>
              <a:t>•BE EASILY DISTRACTED</a:t>
            </a:r>
          </a:p>
          <a:p>
            <a:pPr algn="l">
              <a:lnSpc>
                <a:spcPts val="4563"/>
              </a:lnSpc>
            </a:pPr>
            <a:r>
              <a:rPr lang="en-US" sz="3259" spc="162">
                <a:solidFill>
                  <a:srgbClr val="1F2933"/>
                </a:solidFill>
                <a:latin typeface="Times New Roman"/>
                <a:ea typeface="Times New Roman"/>
                <a:cs typeface="Times New Roman"/>
                <a:sym typeface="Times New Roman"/>
              </a:rPr>
              <a:t>•Have poor listening skills</a:t>
            </a:r>
          </a:p>
          <a:p>
            <a:pPr algn="l">
              <a:lnSpc>
                <a:spcPts val="4563"/>
              </a:lnSpc>
            </a:pPr>
            <a:r>
              <a:rPr lang="en-US" sz="3259" spc="162">
                <a:solidFill>
                  <a:srgbClr val="1F2933"/>
                </a:solidFill>
                <a:latin typeface="Times New Roman"/>
                <a:ea typeface="Times New Roman"/>
                <a:cs typeface="Times New Roman"/>
                <a:sym typeface="Times New Roman"/>
              </a:rPr>
              <a:t>•Forget things easily</a:t>
            </a:r>
          </a:p>
          <a:p>
            <a:pPr algn="l">
              <a:lnSpc>
                <a:spcPts val="4563"/>
              </a:lnSpc>
            </a:pPr>
            <a:r>
              <a:rPr lang="en-US" sz="3259" spc="162">
                <a:solidFill>
                  <a:srgbClr val="1F2933"/>
                </a:solidFill>
                <a:latin typeface="Times New Roman"/>
                <a:ea typeface="Times New Roman"/>
                <a:cs typeface="Times New Roman"/>
                <a:sym typeface="Times New Roman"/>
              </a:rPr>
              <a:t>•Often lose things</a:t>
            </a:r>
          </a:p>
          <a:p>
            <a:pPr algn="l">
              <a:lnSpc>
                <a:spcPts val="4563"/>
              </a:lnSpc>
            </a:pPr>
            <a:r>
              <a:rPr lang="en-US" sz="3259" spc="162">
                <a:solidFill>
                  <a:srgbClr val="1F2933"/>
                </a:solidFill>
                <a:latin typeface="Times New Roman"/>
                <a:ea typeface="Times New Roman"/>
                <a:cs typeface="Times New Roman"/>
                <a:sym typeface="Times New Roman"/>
              </a:rPr>
              <a:t>•Daydream a lot</a:t>
            </a:r>
          </a:p>
          <a:p>
            <a:pPr algn="l">
              <a:lnSpc>
                <a:spcPts val="4563"/>
              </a:lnSpc>
            </a:pPr>
            <a:r>
              <a:rPr lang="en-US" sz="3259" spc="162">
                <a:solidFill>
                  <a:srgbClr val="1F2933"/>
                </a:solidFill>
                <a:latin typeface="Times New Roman"/>
                <a:ea typeface="Times New Roman"/>
                <a:cs typeface="Times New Roman"/>
                <a:sym typeface="Times New Roman"/>
              </a:rPr>
              <a:t>•Have trouble paying attention </a:t>
            </a:r>
          </a:p>
          <a:p>
            <a:pPr algn="l">
              <a:lnSpc>
                <a:spcPts val="4563"/>
              </a:lnSpc>
            </a:pPr>
            <a:r>
              <a:rPr lang="en-US" sz="3259" spc="162">
                <a:solidFill>
                  <a:srgbClr val="1F2933"/>
                </a:solidFill>
                <a:latin typeface="Times New Roman"/>
                <a:ea typeface="Times New Roman"/>
                <a:cs typeface="Times New Roman"/>
                <a:sym typeface="Times New Roman"/>
              </a:rPr>
              <a:t>•INterrupt Others</a:t>
            </a:r>
          </a:p>
        </p:txBody>
      </p:sp>
      <p:sp>
        <p:nvSpPr>
          <p:cNvPr id="4" name="Freeform 4"/>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a:ln cap="sq">
            <a:no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876300"/>
            <a:ext cx="9528809" cy="1299655"/>
          </a:xfrm>
          <a:prstGeom prst="rect">
            <a:avLst/>
          </a:prstGeom>
        </p:spPr>
        <p:txBody>
          <a:bodyPr lIns="0" tIns="0" rIns="0" bIns="0" rtlCol="0" anchor="t">
            <a:spAutoFit/>
          </a:bodyPr>
          <a:lstStyle/>
          <a:p>
            <a:pPr algn="l">
              <a:lnSpc>
                <a:spcPts val="10440"/>
              </a:lnSpc>
            </a:pPr>
            <a:r>
              <a:rPr lang="en-US" sz="7457" b="1">
                <a:solidFill>
                  <a:srgbClr val="1F2933"/>
                </a:solidFill>
                <a:latin typeface="The Seasons Bold"/>
                <a:ea typeface="The Seasons Bold"/>
                <a:cs typeface="The Seasons Bold"/>
                <a:sym typeface="The Seasons Bold"/>
              </a:rPr>
              <a:t>Problem Statement</a:t>
            </a:r>
          </a:p>
        </p:txBody>
      </p:sp>
      <p:sp>
        <p:nvSpPr>
          <p:cNvPr id="3" name="TextBox 3"/>
          <p:cNvSpPr txBox="1"/>
          <p:nvPr/>
        </p:nvSpPr>
        <p:spPr>
          <a:xfrm>
            <a:off x="1028700" y="2829179"/>
            <a:ext cx="15734665" cy="4865805"/>
          </a:xfrm>
          <a:prstGeom prst="rect">
            <a:avLst/>
          </a:prstGeom>
        </p:spPr>
        <p:txBody>
          <a:bodyPr lIns="0" tIns="0" rIns="0" bIns="0" rtlCol="0" anchor="t">
            <a:spAutoFit/>
          </a:bodyPr>
          <a:lstStyle/>
          <a:p>
            <a:pPr algn="just">
              <a:lnSpc>
                <a:spcPts val="4249"/>
              </a:lnSpc>
            </a:pPr>
            <a:r>
              <a:rPr lang="en-US" sz="3035" spc="151">
                <a:solidFill>
                  <a:srgbClr val="1F2933"/>
                </a:solidFill>
                <a:latin typeface="Times New Roman"/>
                <a:ea typeface="Times New Roman"/>
                <a:cs typeface="Times New Roman"/>
                <a:sym typeface="Times New Roman"/>
              </a:rPr>
              <a:t>ADHD is a highly prevalent disorder in children and has a high chance of persisting in adulthood. The development of individualized, efficient, and reliable treatment strategies is limited by the lack of understanding of the underlying neural mechanisms. ADHD is simultaneously associated with multiple factors across cognitive, genetic, and biological domains. Machine learning algorithms are more capable of detecting complex interactions between multiple variables than conventional statistical methods. Hence, this work deals with detection of ADHD by machine learning</a:t>
            </a:r>
          </a:p>
          <a:p>
            <a:pPr algn="just">
              <a:lnSpc>
                <a:spcPts val="4249"/>
              </a:lnSpc>
            </a:pPr>
            <a:endParaRPr lang="en-US" sz="3035" spc="151">
              <a:solidFill>
                <a:srgbClr val="1F2933"/>
              </a:solidFill>
              <a:latin typeface="Times New Roman"/>
              <a:ea typeface="Times New Roman"/>
              <a:cs typeface="Times New Roman"/>
              <a:sym typeface="Times New Roman"/>
            </a:endParaRPr>
          </a:p>
        </p:txBody>
      </p:sp>
      <p:sp>
        <p:nvSpPr>
          <p:cNvPr id="4" name="Freeform 4"/>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p:spPr>
      </p:sp>
      <p:sp>
        <p:nvSpPr>
          <p:cNvPr id="3" name="Freeform 3"/>
          <p:cNvSpPr/>
          <p:nvPr/>
        </p:nvSpPr>
        <p:spPr>
          <a:xfrm>
            <a:off x="2028629" y="2326666"/>
            <a:ext cx="14230743" cy="5870181"/>
          </a:xfrm>
          <a:custGeom>
            <a:avLst/>
            <a:gdLst/>
            <a:ahLst/>
            <a:cxnLst/>
            <a:rect l="l" t="t" r="r" b="b"/>
            <a:pathLst>
              <a:path w="14230743" h="5870181">
                <a:moveTo>
                  <a:pt x="0" y="0"/>
                </a:moveTo>
                <a:lnTo>
                  <a:pt x="14230742" y="0"/>
                </a:lnTo>
                <a:lnTo>
                  <a:pt x="14230742" y="5870181"/>
                </a:lnTo>
                <a:lnTo>
                  <a:pt x="0" y="5870181"/>
                </a:lnTo>
                <a:lnTo>
                  <a:pt x="0" y="0"/>
                </a:lnTo>
                <a:close/>
              </a:path>
            </a:pathLst>
          </a:custGeom>
          <a:blipFill>
            <a:blip r:embed="rId3"/>
            <a:stretch>
              <a:fillRect/>
            </a:stretch>
          </a:blipFill>
        </p:spPr>
      </p:sp>
      <p:sp>
        <p:nvSpPr>
          <p:cNvPr id="4" name="TextBox 4"/>
          <p:cNvSpPr txBox="1"/>
          <p:nvPr/>
        </p:nvSpPr>
        <p:spPr>
          <a:xfrm>
            <a:off x="1028700" y="626773"/>
            <a:ext cx="12095114" cy="1279954"/>
          </a:xfrm>
          <a:prstGeom prst="rect">
            <a:avLst/>
          </a:prstGeom>
        </p:spPr>
        <p:txBody>
          <a:bodyPr lIns="0" tIns="0" rIns="0" bIns="0" rtlCol="0" anchor="t">
            <a:spAutoFit/>
          </a:bodyPr>
          <a:lstStyle/>
          <a:p>
            <a:pPr algn="l">
              <a:lnSpc>
                <a:spcPts val="10258"/>
              </a:lnSpc>
            </a:pPr>
            <a:r>
              <a:rPr lang="en-US" sz="7327" b="1">
                <a:solidFill>
                  <a:srgbClr val="1F2933"/>
                </a:solidFill>
                <a:latin typeface="The Seasons Bold"/>
                <a:ea typeface="The Seasons Bold"/>
                <a:cs typeface="The Seasons Bold"/>
                <a:sym typeface="The Seasons Bold"/>
              </a:rPr>
              <a:t>Proposed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876300"/>
            <a:ext cx="6520996" cy="1299655"/>
          </a:xfrm>
          <a:prstGeom prst="rect">
            <a:avLst/>
          </a:prstGeom>
        </p:spPr>
        <p:txBody>
          <a:bodyPr lIns="0" tIns="0" rIns="0" bIns="0" rtlCol="0" anchor="t">
            <a:spAutoFit/>
          </a:bodyPr>
          <a:lstStyle/>
          <a:p>
            <a:pPr algn="ctr">
              <a:lnSpc>
                <a:spcPts val="10440"/>
              </a:lnSpc>
            </a:pPr>
            <a:r>
              <a:rPr lang="en-US" sz="7457" b="1">
                <a:solidFill>
                  <a:srgbClr val="1F2933"/>
                </a:solidFill>
                <a:latin typeface="The Seasons Bold"/>
                <a:ea typeface="The Seasons Bold"/>
                <a:cs typeface="The Seasons Bold"/>
                <a:sym typeface="The Seasons Bold"/>
              </a:rPr>
              <a:t>Objectives</a:t>
            </a:r>
          </a:p>
        </p:txBody>
      </p:sp>
      <p:sp>
        <p:nvSpPr>
          <p:cNvPr id="3" name="TextBox 3"/>
          <p:cNvSpPr txBox="1"/>
          <p:nvPr/>
        </p:nvSpPr>
        <p:spPr>
          <a:xfrm>
            <a:off x="4289198" y="2226822"/>
            <a:ext cx="12457005" cy="6899028"/>
          </a:xfrm>
          <a:prstGeom prst="rect">
            <a:avLst/>
          </a:prstGeom>
        </p:spPr>
        <p:txBody>
          <a:bodyPr lIns="0" tIns="0" rIns="0" bIns="0" rtlCol="0" anchor="t">
            <a:spAutoFit/>
          </a:bodyPr>
          <a:lstStyle/>
          <a:p>
            <a:pPr marL="703776" lvl="1" indent="-351888" algn="l">
              <a:lnSpc>
                <a:spcPts val="4563"/>
              </a:lnSpc>
              <a:buFont typeface="Arial"/>
              <a:buChar char="•"/>
            </a:pPr>
            <a:r>
              <a:rPr lang="en-US" sz="3259" spc="162">
                <a:solidFill>
                  <a:srgbClr val="1F2933"/>
                </a:solidFill>
                <a:latin typeface="Times New Roman"/>
                <a:ea typeface="Times New Roman"/>
                <a:cs typeface="Times New Roman"/>
                <a:sym typeface="Times New Roman"/>
              </a:rPr>
              <a:t>To conduct exploratory data analysis on ADHD dataset.</a:t>
            </a:r>
          </a:p>
          <a:p>
            <a:pPr algn="l">
              <a:lnSpc>
                <a:spcPts val="4563"/>
              </a:lnSpc>
            </a:pPr>
            <a:endParaRPr lang="en-US" sz="3259" spc="162">
              <a:solidFill>
                <a:srgbClr val="1F2933"/>
              </a:solidFill>
              <a:latin typeface="Times New Roman"/>
              <a:ea typeface="Times New Roman"/>
              <a:cs typeface="Times New Roman"/>
              <a:sym typeface="Times New Roman"/>
            </a:endParaRPr>
          </a:p>
          <a:p>
            <a:pPr marL="703776" lvl="1" indent="-351888" algn="l">
              <a:lnSpc>
                <a:spcPts val="4563"/>
              </a:lnSpc>
              <a:buFont typeface="Arial"/>
              <a:buChar char="•"/>
            </a:pPr>
            <a:r>
              <a:rPr lang="en-US" sz="3259" spc="162">
                <a:solidFill>
                  <a:srgbClr val="1F2933"/>
                </a:solidFill>
                <a:latin typeface="Times New Roman"/>
                <a:ea typeface="Times New Roman"/>
                <a:cs typeface="Times New Roman"/>
                <a:sym typeface="Times New Roman"/>
              </a:rPr>
              <a:t>To compare machine learning methods and logistic regression method in ADHD detection.</a:t>
            </a:r>
          </a:p>
          <a:p>
            <a:pPr algn="l">
              <a:lnSpc>
                <a:spcPts val="4563"/>
              </a:lnSpc>
            </a:pPr>
            <a:endParaRPr lang="en-US" sz="3259" spc="162">
              <a:solidFill>
                <a:srgbClr val="1F2933"/>
              </a:solidFill>
              <a:latin typeface="Times New Roman"/>
              <a:ea typeface="Times New Roman"/>
              <a:cs typeface="Times New Roman"/>
              <a:sym typeface="Times New Roman"/>
            </a:endParaRPr>
          </a:p>
          <a:p>
            <a:pPr marL="703776" lvl="1" indent="-351888" algn="l">
              <a:lnSpc>
                <a:spcPts val="4563"/>
              </a:lnSpc>
              <a:buFont typeface="Arial"/>
              <a:buChar char="•"/>
            </a:pPr>
            <a:r>
              <a:rPr lang="en-US" sz="3259" spc="162">
                <a:solidFill>
                  <a:srgbClr val="1F2933"/>
                </a:solidFill>
                <a:latin typeface="Times New Roman"/>
                <a:ea typeface="Times New Roman"/>
                <a:cs typeface="Times New Roman"/>
                <a:sym typeface="Times New Roman"/>
              </a:rPr>
              <a:t> To generate the features of EEG signal of 19 channels </a:t>
            </a:r>
          </a:p>
          <a:p>
            <a:pPr algn="l">
              <a:lnSpc>
                <a:spcPts val="4563"/>
              </a:lnSpc>
            </a:pPr>
            <a:endParaRPr lang="en-US" sz="3259" spc="162">
              <a:solidFill>
                <a:srgbClr val="1F2933"/>
              </a:solidFill>
              <a:latin typeface="Times New Roman"/>
              <a:ea typeface="Times New Roman"/>
              <a:cs typeface="Times New Roman"/>
              <a:sym typeface="Times New Roman"/>
            </a:endParaRPr>
          </a:p>
          <a:p>
            <a:pPr marL="703776" lvl="1" indent="-351888" algn="l">
              <a:lnSpc>
                <a:spcPts val="4563"/>
              </a:lnSpc>
              <a:buFont typeface="Arial"/>
              <a:buChar char="•"/>
            </a:pPr>
            <a:r>
              <a:rPr lang="en-US" sz="3259" spc="162">
                <a:solidFill>
                  <a:srgbClr val="1F2933"/>
                </a:solidFill>
                <a:latin typeface="Times New Roman"/>
                <a:ea typeface="Times New Roman"/>
                <a:cs typeface="Times New Roman"/>
                <a:sym typeface="Times New Roman"/>
              </a:rPr>
              <a:t> To model the ADHD problem by methods namely logistic      regression, Decision tree (DT) and Random Forest (RF</a:t>
            </a:r>
          </a:p>
          <a:p>
            <a:pPr algn="l">
              <a:lnSpc>
                <a:spcPts val="4563"/>
              </a:lnSpc>
            </a:pPr>
            <a:endParaRPr lang="en-US" sz="3259" spc="162">
              <a:solidFill>
                <a:srgbClr val="1F2933"/>
              </a:solidFill>
              <a:latin typeface="Times New Roman"/>
              <a:ea typeface="Times New Roman"/>
              <a:cs typeface="Times New Roman"/>
              <a:sym typeface="Times New Roman"/>
            </a:endParaRPr>
          </a:p>
          <a:p>
            <a:pPr marL="703776" lvl="1" indent="-351888" algn="l">
              <a:lnSpc>
                <a:spcPts val="4563"/>
              </a:lnSpc>
              <a:buFont typeface="Arial"/>
              <a:buChar char="•"/>
            </a:pPr>
            <a:r>
              <a:rPr lang="en-US" sz="3259" spc="162">
                <a:solidFill>
                  <a:srgbClr val="1F2933"/>
                </a:solidFill>
                <a:latin typeface="Times New Roman"/>
                <a:ea typeface="Times New Roman"/>
                <a:cs typeface="Times New Roman"/>
                <a:sym typeface="Times New Roman"/>
              </a:rPr>
              <a:t> To tune the hyper parameters of DT and RF to avoid overfitting issues</a:t>
            </a:r>
          </a:p>
        </p:txBody>
      </p:sp>
      <p:sp>
        <p:nvSpPr>
          <p:cNvPr id="4" name="Freeform 4"/>
          <p:cNvSpPr/>
          <p:nvPr/>
        </p:nvSpPr>
        <p:spPr>
          <a:xfrm>
            <a:off x="16641555" y="407851"/>
            <a:ext cx="1235490" cy="1241699"/>
          </a:xfrm>
          <a:custGeom>
            <a:avLst/>
            <a:gdLst/>
            <a:ahLst/>
            <a:cxnLst/>
            <a:rect l="l" t="t" r="r" b="b"/>
            <a:pathLst>
              <a:path w="1235490" h="1241699">
                <a:moveTo>
                  <a:pt x="0" y="0"/>
                </a:moveTo>
                <a:lnTo>
                  <a:pt x="1235490" y="0"/>
                </a:lnTo>
                <a:lnTo>
                  <a:pt x="1235490" y="1241698"/>
                </a:lnTo>
                <a:lnTo>
                  <a:pt x="0" y="1241698"/>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1424</Words>
  <Application>Microsoft Office PowerPoint</Application>
  <PresentationFormat>Custom</PresentationFormat>
  <Paragraphs>112</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Glacial Indifference Bold</vt:lpstr>
      <vt:lpstr>Glacial Indifference</vt:lpstr>
      <vt:lpstr>Arial</vt:lpstr>
      <vt:lpstr>Calibri</vt:lpstr>
      <vt:lpstr>The Seasons</vt:lpstr>
      <vt:lpstr>Times New Roman Bold</vt:lpstr>
      <vt:lpstr>Times New Roman</vt:lpstr>
      <vt:lpstr>The Seasons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Vidyavardhini’s College of Engineering and Technology</dc:title>
  <cp:lastModifiedBy>Nihaal Gharat</cp:lastModifiedBy>
  <cp:revision>2</cp:revision>
  <dcterms:created xsi:type="dcterms:W3CDTF">2006-08-16T00:00:00Z</dcterms:created>
  <dcterms:modified xsi:type="dcterms:W3CDTF">2024-10-21T08:46:59Z</dcterms:modified>
  <dc:identifier>DAGUAUNuEHA</dc:identifier>
</cp:coreProperties>
</file>